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diagrams/drawing1.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9" r:id="rId29"/>
    <p:sldId id="29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B18"/>
    <a:srgbClr val="3B3B3B"/>
    <a:srgbClr val="558ED5"/>
    <a:srgbClr val="C39B52"/>
    <a:srgbClr val="FDD301"/>
    <a:srgbClr val="7EA0C4"/>
    <a:srgbClr val="F47E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2E1E30-3DB4-394A-BB1D-91BD10005AF7}"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DE074DF4-D104-9846-A6EE-56E2ED45891F}">
      <dgm:prSet phldrT="[Text]">
        <dgm:style>
          <a:lnRef idx="2">
            <a:schemeClr val="dk1"/>
          </a:lnRef>
          <a:fillRef idx="1">
            <a:schemeClr val="lt1"/>
          </a:fillRef>
          <a:effectRef idx="0">
            <a:schemeClr val="dk1"/>
          </a:effectRef>
          <a:fontRef idx="minor">
            <a:schemeClr val="dk1"/>
          </a:fontRef>
        </dgm:style>
      </dgm:prSet>
      <dgm:spPr>
        <a:noFill/>
        <a:ln>
          <a:noFill/>
          <a:prstDash val="solid"/>
        </a:ln>
      </dgm:spPr>
      <dgm:t>
        <a:bodyPr/>
        <a:lstStyle/>
        <a:p>
          <a:endParaRPr lang="en-US" dirty="0"/>
        </a:p>
      </dgm:t>
    </dgm:pt>
    <dgm:pt modelId="{EFBC88FF-6C31-2949-94AB-91D31EB3725D}" type="parTrans" cxnId="{8A2511F7-7C6B-4B49-9309-030632192A50}">
      <dgm:prSet/>
      <dgm:spPr/>
      <dgm:t>
        <a:bodyPr/>
        <a:lstStyle/>
        <a:p>
          <a:endParaRPr lang="en-US"/>
        </a:p>
      </dgm:t>
    </dgm:pt>
    <dgm:pt modelId="{AA3E41F0-AB67-394A-9854-7713F22BBDE2}" type="sibTrans" cxnId="{8A2511F7-7C6B-4B49-9309-030632192A50}">
      <dgm:prSet/>
      <dgm:spPr/>
      <dgm:t>
        <a:bodyPr/>
        <a:lstStyle/>
        <a:p>
          <a:endParaRPr lang="en-US"/>
        </a:p>
      </dgm:t>
    </dgm:pt>
    <dgm:pt modelId="{FF553AF0-8985-5E4C-8E0A-7D8EF231FF9D}">
      <dgm:prSet phldrT="[Text]">
        <dgm:style>
          <a:lnRef idx="2">
            <a:schemeClr val="dk1"/>
          </a:lnRef>
          <a:fillRef idx="1">
            <a:schemeClr val="lt1"/>
          </a:fillRef>
          <a:effectRef idx="0">
            <a:schemeClr val="dk1"/>
          </a:effectRef>
          <a:fontRef idx="minor">
            <a:schemeClr val="dk1"/>
          </a:fontRef>
        </dgm:style>
      </dgm:prSet>
      <dgm:spPr>
        <a:solidFill>
          <a:schemeClr val="accent1">
            <a:lumMod val="20000"/>
            <a:lumOff val="80000"/>
            <a:alpha val="40000"/>
          </a:schemeClr>
        </a:solidFill>
        <a:ln>
          <a:solidFill>
            <a:schemeClr val="tx1"/>
          </a:solidFill>
          <a:prstDash val="solid"/>
        </a:ln>
      </dgm:spPr>
      <dgm:t>
        <a:bodyPr/>
        <a:lstStyle/>
        <a:p>
          <a:r>
            <a:rPr lang="en-US" dirty="0" smtClean="0"/>
            <a:t>IN</a:t>
          </a:r>
          <a:endParaRPr lang="en-US" dirty="0"/>
        </a:p>
      </dgm:t>
    </dgm:pt>
    <dgm:pt modelId="{C015732D-88C5-704B-B7E9-9230C71AB1C5}" type="parTrans" cxnId="{60D3DF0E-668E-B14A-91B1-A801626BD670}">
      <dgm:prSet/>
      <dgm:spPr/>
      <dgm:t>
        <a:bodyPr/>
        <a:lstStyle/>
        <a:p>
          <a:endParaRPr lang="en-US"/>
        </a:p>
      </dgm:t>
    </dgm:pt>
    <dgm:pt modelId="{8A3E9C4B-D230-D64F-8486-6715A9C62F3D}" type="sibTrans" cxnId="{60D3DF0E-668E-B14A-91B1-A801626BD670}">
      <dgm:prSet/>
      <dgm:spPr/>
      <dgm:t>
        <a:bodyPr/>
        <a:lstStyle/>
        <a:p>
          <a:endParaRPr lang="en-US"/>
        </a:p>
      </dgm:t>
    </dgm:pt>
    <dgm:pt modelId="{1F1070C6-C9C8-D741-85F8-FAA94A097FFC}">
      <dgm:prSet phldrT="[Text]">
        <dgm:style>
          <a:lnRef idx="2">
            <a:schemeClr val="dk1"/>
          </a:lnRef>
          <a:fillRef idx="1">
            <a:schemeClr val="lt1"/>
          </a:fillRef>
          <a:effectRef idx="0">
            <a:schemeClr val="dk1"/>
          </a:effectRef>
          <a:fontRef idx="minor">
            <a:schemeClr val="dk1"/>
          </a:fontRef>
        </dgm:style>
      </dgm:prSet>
      <dgm:spPr>
        <a:solidFill>
          <a:schemeClr val="accent3">
            <a:lumMod val="20000"/>
            <a:lumOff val="80000"/>
            <a:alpha val="40000"/>
          </a:schemeClr>
        </a:solidFill>
        <a:ln>
          <a:solidFill>
            <a:schemeClr val="tx1"/>
          </a:solidFill>
          <a:prstDash val="solid"/>
        </a:ln>
      </dgm:spPr>
      <dgm:t>
        <a:bodyPr/>
        <a:lstStyle/>
        <a:p>
          <a:r>
            <a:rPr lang="en-US" dirty="0" smtClean="0"/>
            <a:t>UP</a:t>
          </a:r>
          <a:endParaRPr lang="en-US" dirty="0"/>
        </a:p>
      </dgm:t>
    </dgm:pt>
    <dgm:pt modelId="{88CEDEA2-50D4-0D44-99A1-14681004FF10}" type="parTrans" cxnId="{C505D708-40FB-934A-998C-1CFD7E1F1044}">
      <dgm:prSet/>
      <dgm:spPr/>
      <dgm:t>
        <a:bodyPr/>
        <a:lstStyle/>
        <a:p>
          <a:endParaRPr lang="en-US"/>
        </a:p>
      </dgm:t>
    </dgm:pt>
    <dgm:pt modelId="{EC960C18-3DCE-824D-AC14-0554D9BB91DD}" type="sibTrans" cxnId="{C505D708-40FB-934A-998C-1CFD7E1F1044}">
      <dgm:prSet/>
      <dgm:spPr/>
      <dgm:t>
        <a:bodyPr/>
        <a:lstStyle/>
        <a:p>
          <a:endParaRPr lang="en-US"/>
        </a:p>
      </dgm:t>
    </dgm:pt>
    <dgm:pt modelId="{90D0476A-3CB1-8B4E-A70A-B0A19F0A793F}">
      <dgm:prSet phldrT="[Text]">
        <dgm:style>
          <a:lnRef idx="2">
            <a:schemeClr val="dk1"/>
          </a:lnRef>
          <a:fillRef idx="1">
            <a:schemeClr val="lt1"/>
          </a:fillRef>
          <a:effectRef idx="0">
            <a:schemeClr val="dk1"/>
          </a:effectRef>
          <a:fontRef idx="minor">
            <a:schemeClr val="dk1"/>
          </a:fontRef>
        </dgm:style>
      </dgm:prSet>
      <dgm:spPr>
        <a:noFill/>
        <a:ln>
          <a:noFill/>
          <a:prstDash val="solid"/>
        </a:ln>
      </dgm:spPr>
      <dgm:t>
        <a:bodyPr/>
        <a:lstStyle/>
        <a:p>
          <a:endParaRPr lang="en-US" dirty="0"/>
        </a:p>
      </dgm:t>
    </dgm:pt>
    <dgm:pt modelId="{B4BC0CB6-E4A1-0142-AE7E-5455DE94489C}" type="sibTrans" cxnId="{E3F90970-F7F5-624E-B2B5-4BFBA565CA66}">
      <dgm:prSet/>
      <dgm:spPr/>
      <dgm:t>
        <a:bodyPr/>
        <a:lstStyle/>
        <a:p>
          <a:endParaRPr lang="en-US"/>
        </a:p>
      </dgm:t>
    </dgm:pt>
    <dgm:pt modelId="{15D613E2-BFE5-4347-83DE-E51E074410BC}" type="parTrans" cxnId="{E3F90970-F7F5-624E-B2B5-4BFBA565CA66}">
      <dgm:prSet/>
      <dgm:spPr/>
      <dgm:t>
        <a:bodyPr/>
        <a:lstStyle/>
        <a:p>
          <a:endParaRPr lang="en-US"/>
        </a:p>
      </dgm:t>
    </dgm:pt>
    <dgm:pt modelId="{D84C63CC-C6FD-F248-A441-76A284377784}" type="pres">
      <dgm:prSet presAssocID="{502E1E30-3DB4-394A-BB1D-91BD10005AF7}" presName="composite" presStyleCnt="0">
        <dgm:presLayoutVars>
          <dgm:chMax val="1"/>
          <dgm:dir/>
          <dgm:resizeHandles val="exact"/>
        </dgm:presLayoutVars>
      </dgm:prSet>
      <dgm:spPr/>
      <dgm:t>
        <a:bodyPr/>
        <a:lstStyle/>
        <a:p>
          <a:endParaRPr lang="en-US"/>
        </a:p>
      </dgm:t>
    </dgm:pt>
    <dgm:pt modelId="{4B440AAF-3A37-B341-9446-D13A905908E9}" type="pres">
      <dgm:prSet presAssocID="{502E1E30-3DB4-394A-BB1D-91BD10005AF7}" presName="radial" presStyleCnt="0">
        <dgm:presLayoutVars>
          <dgm:animLvl val="ctr"/>
        </dgm:presLayoutVars>
      </dgm:prSet>
      <dgm:spPr/>
    </dgm:pt>
    <dgm:pt modelId="{9C973D55-ED88-464D-B3A4-90339B6C8B2F}" type="pres">
      <dgm:prSet presAssocID="{1F1070C6-C9C8-D741-85F8-FAA94A097FFC}" presName="centerShape" presStyleLbl="vennNode1" presStyleIdx="0" presStyleCnt="4" custScaleX="56651" custScaleY="56651" custLinFactNeighborX="5608" custLinFactNeighborY="4951"/>
      <dgm:spPr/>
      <dgm:t>
        <a:bodyPr/>
        <a:lstStyle/>
        <a:p>
          <a:endParaRPr lang="en-US"/>
        </a:p>
      </dgm:t>
    </dgm:pt>
    <dgm:pt modelId="{565B7432-FBA2-3942-9340-FB44B32D9CBE}" type="pres">
      <dgm:prSet presAssocID="{DE074DF4-D104-9846-A6EE-56E2ED45891F}" presName="node" presStyleLbl="vennNode1" presStyleIdx="1" presStyleCnt="4" custScaleX="198248" custScaleY="197195" custRadScaleRad="45566" custRadScaleInc="-84980">
        <dgm:presLayoutVars>
          <dgm:bulletEnabled val="1"/>
        </dgm:presLayoutVars>
      </dgm:prSet>
      <dgm:spPr/>
      <dgm:t>
        <a:bodyPr/>
        <a:lstStyle/>
        <a:p>
          <a:endParaRPr lang="en-US"/>
        </a:p>
      </dgm:t>
    </dgm:pt>
    <dgm:pt modelId="{80846AAF-90A0-DF49-996E-C41DBE5482A2}" type="pres">
      <dgm:prSet presAssocID="{FF553AF0-8985-5E4C-8E0A-7D8EF231FF9D}" presName="node" presStyleLbl="vennNode1" presStyleIdx="2" presStyleCnt="4" custScaleX="118147" custScaleY="113912" custRadScaleRad="101379" custRadScaleInc="149999">
        <dgm:presLayoutVars>
          <dgm:bulletEnabled val="1"/>
        </dgm:presLayoutVars>
      </dgm:prSet>
      <dgm:spPr/>
      <dgm:t>
        <a:bodyPr/>
        <a:lstStyle/>
        <a:p>
          <a:endParaRPr lang="en-US"/>
        </a:p>
      </dgm:t>
    </dgm:pt>
    <dgm:pt modelId="{2F6A3751-50A1-6D46-BF70-0795DD6147DC}" type="pres">
      <dgm:prSet presAssocID="{90D0476A-3CB1-8B4E-A70A-B0A19F0A793F}" presName="node" presStyleLbl="vennNode1" presStyleIdx="3" presStyleCnt="4" custScaleX="208654" custScaleY="201174" custRadScaleRad="108115" custRadScaleInc="-37213">
        <dgm:presLayoutVars>
          <dgm:bulletEnabled val="1"/>
        </dgm:presLayoutVars>
      </dgm:prSet>
      <dgm:spPr/>
      <dgm:t>
        <a:bodyPr/>
        <a:lstStyle/>
        <a:p>
          <a:endParaRPr lang="en-US"/>
        </a:p>
      </dgm:t>
    </dgm:pt>
  </dgm:ptLst>
  <dgm:cxnLst>
    <dgm:cxn modelId="{60D3DF0E-668E-B14A-91B1-A801626BD670}" srcId="{1F1070C6-C9C8-D741-85F8-FAA94A097FFC}" destId="{FF553AF0-8985-5E4C-8E0A-7D8EF231FF9D}" srcOrd="1" destOrd="0" parTransId="{C015732D-88C5-704B-B7E9-9230C71AB1C5}" sibTransId="{8A3E9C4B-D230-D64F-8486-6715A9C62F3D}"/>
    <dgm:cxn modelId="{7A6C801F-C373-491B-8D30-5C21DC7EC79B}" type="presOf" srcId="{DE074DF4-D104-9846-A6EE-56E2ED45891F}" destId="{565B7432-FBA2-3942-9340-FB44B32D9CBE}" srcOrd="0" destOrd="0" presId="urn:microsoft.com/office/officeart/2005/8/layout/radial3"/>
    <dgm:cxn modelId="{3CC38FF6-C56A-486A-B629-F689C44FABE4}" type="presOf" srcId="{502E1E30-3DB4-394A-BB1D-91BD10005AF7}" destId="{D84C63CC-C6FD-F248-A441-76A284377784}" srcOrd="0" destOrd="0" presId="urn:microsoft.com/office/officeart/2005/8/layout/radial3"/>
    <dgm:cxn modelId="{C505D708-40FB-934A-998C-1CFD7E1F1044}" srcId="{502E1E30-3DB4-394A-BB1D-91BD10005AF7}" destId="{1F1070C6-C9C8-D741-85F8-FAA94A097FFC}" srcOrd="0" destOrd="0" parTransId="{88CEDEA2-50D4-0D44-99A1-14681004FF10}" sibTransId="{EC960C18-3DCE-824D-AC14-0554D9BB91DD}"/>
    <dgm:cxn modelId="{AC4F4276-86B2-4D80-BAD4-C3B8D8EFF0E2}" type="presOf" srcId="{FF553AF0-8985-5E4C-8E0A-7D8EF231FF9D}" destId="{80846AAF-90A0-DF49-996E-C41DBE5482A2}" srcOrd="0" destOrd="0" presId="urn:microsoft.com/office/officeart/2005/8/layout/radial3"/>
    <dgm:cxn modelId="{E3F90970-F7F5-624E-B2B5-4BFBA565CA66}" srcId="{1F1070C6-C9C8-D741-85F8-FAA94A097FFC}" destId="{90D0476A-3CB1-8B4E-A70A-B0A19F0A793F}" srcOrd="2" destOrd="0" parTransId="{15D613E2-BFE5-4347-83DE-E51E074410BC}" sibTransId="{B4BC0CB6-E4A1-0142-AE7E-5455DE94489C}"/>
    <dgm:cxn modelId="{8A2511F7-7C6B-4B49-9309-030632192A50}" srcId="{1F1070C6-C9C8-D741-85F8-FAA94A097FFC}" destId="{DE074DF4-D104-9846-A6EE-56E2ED45891F}" srcOrd="0" destOrd="0" parTransId="{EFBC88FF-6C31-2949-94AB-91D31EB3725D}" sibTransId="{AA3E41F0-AB67-394A-9854-7713F22BBDE2}"/>
    <dgm:cxn modelId="{197748F4-C838-4B6E-87C4-862928D4A6EB}" type="presOf" srcId="{1F1070C6-C9C8-D741-85F8-FAA94A097FFC}" destId="{9C973D55-ED88-464D-B3A4-90339B6C8B2F}" srcOrd="0" destOrd="0" presId="urn:microsoft.com/office/officeart/2005/8/layout/radial3"/>
    <dgm:cxn modelId="{5FEE26C5-D2CD-47A2-9604-F338F1ADB3C9}" type="presOf" srcId="{90D0476A-3CB1-8B4E-A70A-B0A19F0A793F}" destId="{2F6A3751-50A1-6D46-BF70-0795DD6147DC}" srcOrd="0" destOrd="0" presId="urn:microsoft.com/office/officeart/2005/8/layout/radial3"/>
    <dgm:cxn modelId="{B358CB22-95DE-4A73-9523-20313B6733C7}" type="presParOf" srcId="{D84C63CC-C6FD-F248-A441-76A284377784}" destId="{4B440AAF-3A37-B341-9446-D13A905908E9}" srcOrd="0" destOrd="0" presId="urn:microsoft.com/office/officeart/2005/8/layout/radial3"/>
    <dgm:cxn modelId="{9268F62F-4DF3-4822-83DB-6165B7E07717}" type="presParOf" srcId="{4B440AAF-3A37-B341-9446-D13A905908E9}" destId="{9C973D55-ED88-464D-B3A4-90339B6C8B2F}" srcOrd="0" destOrd="0" presId="urn:microsoft.com/office/officeart/2005/8/layout/radial3"/>
    <dgm:cxn modelId="{BDD74A31-3A22-4F01-9461-2229B75954D2}" type="presParOf" srcId="{4B440AAF-3A37-B341-9446-D13A905908E9}" destId="{565B7432-FBA2-3942-9340-FB44B32D9CBE}" srcOrd="1" destOrd="0" presId="urn:microsoft.com/office/officeart/2005/8/layout/radial3"/>
    <dgm:cxn modelId="{214F85F3-3454-4C42-9000-310B00FF060F}" type="presParOf" srcId="{4B440AAF-3A37-B341-9446-D13A905908E9}" destId="{80846AAF-90A0-DF49-996E-C41DBE5482A2}" srcOrd="2" destOrd="0" presId="urn:microsoft.com/office/officeart/2005/8/layout/radial3"/>
    <dgm:cxn modelId="{34D45164-388E-4F3A-91AA-F7F9AAE78EE1}" type="presParOf" srcId="{4B440AAF-3A37-B341-9446-D13A905908E9}" destId="{2F6A3751-50A1-6D46-BF70-0795DD6147DC}"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A4345-E5CB-477F-9ABF-F67917681FF4}" type="datetimeFigureOut">
              <a:rPr lang="en-US" smtClean="0"/>
              <a:t>2/29/2016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BF7F6-F9C1-427A-A100-2A46B9875F4C}" type="slidenum">
              <a:rPr lang="en-US" smtClean="0"/>
              <a:t>‹#›</a:t>
            </a:fld>
            <a:endParaRPr lang="en-US"/>
          </a:p>
        </p:txBody>
      </p:sp>
    </p:spTree>
    <p:extLst>
      <p:ext uri="{BB962C8B-B14F-4D97-AF65-F5344CB8AC3E}">
        <p14:creationId xmlns:p14="http://schemas.microsoft.com/office/powerpoint/2010/main" val="2619596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Shauna to introduce</a:t>
            </a:r>
            <a:endParaRPr lang="en-US" dirty="0"/>
          </a:p>
        </p:txBody>
      </p:sp>
      <p:sp>
        <p:nvSpPr>
          <p:cNvPr id="4" name="Slide Number Placeholder 3"/>
          <p:cNvSpPr>
            <a:spLocks noGrp="1"/>
          </p:cNvSpPr>
          <p:nvPr>
            <p:ph type="sldNum" sz="quarter" idx="10"/>
          </p:nvPr>
        </p:nvSpPr>
        <p:spPr/>
        <p:txBody>
          <a:bodyPr/>
          <a:lstStyle/>
          <a:p>
            <a:fld id="{9A737464-628E-E646-9973-B5F7F949DD03}" type="slidenum">
              <a:rPr lang="en-US" smtClean="0"/>
              <a:t>1</a:t>
            </a:fld>
            <a:endParaRPr lang="en-US"/>
          </a:p>
        </p:txBody>
      </p:sp>
    </p:spTree>
    <p:extLst>
      <p:ext uri="{BB962C8B-B14F-4D97-AF65-F5344CB8AC3E}">
        <p14:creationId xmlns:p14="http://schemas.microsoft.com/office/powerpoint/2010/main" val="645805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4897A-2E52-4BCE-8471-579DD545CB1F}" type="slidenum">
              <a:rPr lang="en-US" smtClean="0"/>
              <a:t>24</a:t>
            </a:fld>
            <a:endParaRPr lang="en-US"/>
          </a:p>
        </p:txBody>
      </p:sp>
    </p:spTree>
    <p:extLst>
      <p:ext uri="{BB962C8B-B14F-4D97-AF65-F5344CB8AC3E}">
        <p14:creationId xmlns:p14="http://schemas.microsoft.com/office/powerpoint/2010/main" val="139855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Shannon’s presentation, 2:45-2:50 p.m.</a:t>
            </a:r>
            <a:endParaRPr lang="en-US" dirty="0"/>
          </a:p>
        </p:txBody>
      </p:sp>
      <p:sp>
        <p:nvSpPr>
          <p:cNvPr id="4" name="Slide Number Placeholder 3"/>
          <p:cNvSpPr>
            <a:spLocks noGrp="1"/>
          </p:cNvSpPr>
          <p:nvPr>
            <p:ph type="sldNum" sz="quarter" idx="10"/>
          </p:nvPr>
        </p:nvSpPr>
        <p:spPr/>
        <p:txBody>
          <a:bodyPr/>
          <a:lstStyle/>
          <a:p>
            <a:fld id="{CE34897A-2E52-4BCE-8471-579DD545CB1F}" type="slidenum">
              <a:rPr lang="en-US" smtClean="0"/>
              <a:t>26</a:t>
            </a:fld>
            <a:endParaRPr lang="en-US"/>
          </a:p>
        </p:txBody>
      </p:sp>
    </p:spTree>
    <p:extLst>
      <p:ext uri="{BB962C8B-B14F-4D97-AF65-F5344CB8AC3E}">
        <p14:creationId xmlns:p14="http://schemas.microsoft.com/office/powerpoint/2010/main" val="955696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Tim’s presentation,</a:t>
            </a:r>
            <a:r>
              <a:rPr lang="en-US" baseline="0" dirty="0" smtClean="0"/>
              <a:t> 2:50-3 p.m.</a:t>
            </a:r>
            <a:endParaRPr lang="en-US" dirty="0"/>
          </a:p>
        </p:txBody>
      </p:sp>
      <p:sp>
        <p:nvSpPr>
          <p:cNvPr id="4" name="Slide Number Placeholder 3"/>
          <p:cNvSpPr>
            <a:spLocks noGrp="1"/>
          </p:cNvSpPr>
          <p:nvPr>
            <p:ph type="sldNum" sz="quarter" idx="10"/>
          </p:nvPr>
        </p:nvSpPr>
        <p:spPr/>
        <p:txBody>
          <a:bodyPr/>
          <a:lstStyle/>
          <a:p>
            <a:fld id="{CE34897A-2E52-4BCE-8471-579DD545CB1F}" type="slidenum">
              <a:rPr lang="en-US" smtClean="0"/>
              <a:t>28</a:t>
            </a:fld>
            <a:endParaRPr lang="en-US"/>
          </a:p>
        </p:txBody>
      </p:sp>
    </p:spTree>
    <p:extLst>
      <p:ext uri="{BB962C8B-B14F-4D97-AF65-F5344CB8AC3E}">
        <p14:creationId xmlns:p14="http://schemas.microsoft.com/office/powerpoint/2010/main" val="13906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Q&amp;A, 3-3:15</a:t>
            </a:r>
            <a:endParaRPr lang="en-US"/>
          </a:p>
        </p:txBody>
      </p:sp>
      <p:sp>
        <p:nvSpPr>
          <p:cNvPr id="4" name="Slide Number Placeholder 3"/>
          <p:cNvSpPr>
            <a:spLocks noGrp="1"/>
          </p:cNvSpPr>
          <p:nvPr>
            <p:ph type="sldNum" sz="quarter" idx="10"/>
          </p:nvPr>
        </p:nvSpPr>
        <p:spPr/>
        <p:txBody>
          <a:bodyPr/>
          <a:lstStyle/>
          <a:p>
            <a:fld id="{CE34897A-2E52-4BCE-8471-579DD545CB1F}" type="slidenum">
              <a:rPr lang="en-US" smtClean="0"/>
              <a:t>29</a:t>
            </a:fld>
            <a:endParaRPr lang="en-US"/>
          </a:p>
        </p:txBody>
      </p:sp>
    </p:spTree>
    <p:extLst>
      <p:ext uri="{BB962C8B-B14F-4D97-AF65-F5344CB8AC3E}">
        <p14:creationId xmlns:p14="http://schemas.microsoft.com/office/powerpoint/2010/main" val="266813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Shannon to lead welcome- 5 minutes, 1:50-1:55 p.m.</a:t>
            </a:r>
          </a:p>
        </p:txBody>
      </p:sp>
      <p:sp>
        <p:nvSpPr>
          <p:cNvPr id="4" name="Slide Number Placeholder 3"/>
          <p:cNvSpPr>
            <a:spLocks noGrp="1"/>
          </p:cNvSpPr>
          <p:nvPr>
            <p:ph type="sldNum" sz="quarter" idx="10"/>
          </p:nvPr>
        </p:nvSpPr>
        <p:spPr/>
        <p:txBody>
          <a:bodyPr/>
          <a:lstStyle/>
          <a:p>
            <a:fld id="{9A737464-628E-E646-9973-B5F7F949DD03}" type="slidenum">
              <a:rPr lang="en-US" smtClean="0"/>
              <a:t>2</a:t>
            </a:fld>
            <a:endParaRPr lang="en-US" dirty="0"/>
          </a:p>
        </p:txBody>
      </p:sp>
    </p:spTree>
    <p:extLst>
      <p:ext uri="{BB962C8B-B14F-4D97-AF65-F5344CB8AC3E}">
        <p14:creationId xmlns:p14="http://schemas.microsoft.com/office/powerpoint/2010/main" val="348784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Shannon to review agenda- 5 minutes, 1:55-2 p.m.</a:t>
            </a:r>
            <a:endParaRPr lang="en-US" dirty="0"/>
          </a:p>
        </p:txBody>
      </p:sp>
      <p:sp>
        <p:nvSpPr>
          <p:cNvPr id="4" name="Slide Number Placeholder 3"/>
          <p:cNvSpPr>
            <a:spLocks noGrp="1"/>
          </p:cNvSpPr>
          <p:nvPr>
            <p:ph type="sldNum" sz="quarter" idx="10"/>
          </p:nvPr>
        </p:nvSpPr>
        <p:spPr/>
        <p:txBody>
          <a:bodyPr/>
          <a:lstStyle/>
          <a:p>
            <a:fld id="{CE34897A-2E52-4BCE-8471-579DD545CB1F}" type="slidenum">
              <a:rPr lang="en-US" smtClean="0"/>
              <a:t>3</a:t>
            </a:fld>
            <a:endParaRPr lang="en-US"/>
          </a:p>
        </p:txBody>
      </p:sp>
    </p:spTree>
    <p:extLst>
      <p:ext uri="{BB962C8B-B14F-4D97-AF65-F5344CB8AC3E}">
        <p14:creationId xmlns:p14="http://schemas.microsoft.com/office/powerpoint/2010/main" val="3157388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Jeff’s presentation; 2-2:20 p.m.</a:t>
            </a:r>
            <a:endParaRPr lang="en-US" dirty="0"/>
          </a:p>
        </p:txBody>
      </p:sp>
      <p:sp>
        <p:nvSpPr>
          <p:cNvPr id="4" name="Slide Number Placeholder 3"/>
          <p:cNvSpPr>
            <a:spLocks noGrp="1"/>
          </p:cNvSpPr>
          <p:nvPr>
            <p:ph type="sldNum" sz="quarter" idx="10"/>
          </p:nvPr>
        </p:nvSpPr>
        <p:spPr/>
        <p:txBody>
          <a:bodyPr/>
          <a:lstStyle/>
          <a:p>
            <a:fld id="{CE34897A-2E52-4BCE-8471-579DD545CB1F}" type="slidenum">
              <a:rPr lang="en-US" smtClean="0"/>
              <a:t>4</a:t>
            </a:fld>
            <a:endParaRPr lang="en-US"/>
          </a:p>
        </p:txBody>
      </p:sp>
    </p:spTree>
    <p:extLst>
      <p:ext uri="{BB962C8B-B14F-4D97-AF65-F5344CB8AC3E}">
        <p14:creationId xmlns:p14="http://schemas.microsoft.com/office/powerpoint/2010/main" val="49206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Primary Attributes</a:t>
            </a:r>
          </a:p>
          <a:p>
            <a:endParaRPr lang="en-US" dirty="0" smtClean="0"/>
          </a:p>
          <a:p>
            <a:r>
              <a:rPr lang="en-US" dirty="0" smtClean="0"/>
              <a:t>The project team assessed ten (10) models using both a qualitative and quantitative Criteria-</a:t>
            </a:r>
          </a:p>
          <a:p>
            <a:r>
              <a:rPr lang="en-US" dirty="0" smtClean="0"/>
              <a:t>Alternative Matrix (CAM). </a:t>
            </a:r>
          </a:p>
          <a:p>
            <a:endParaRPr lang="en-US" dirty="0" smtClean="0"/>
          </a:p>
          <a:p>
            <a:r>
              <a:rPr lang="en-US" dirty="0" smtClean="0"/>
              <a:t>A CAM analysis allows for alternatives to be compared against common</a:t>
            </a:r>
          </a:p>
          <a:p>
            <a:r>
              <a:rPr lang="en-US" dirty="0" smtClean="0"/>
              <a:t>criteria or factors as an efficient way to highlight the best / better alternative and to reduce</a:t>
            </a:r>
          </a:p>
          <a:p>
            <a:r>
              <a:rPr lang="en-US" dirty="0" smtClean="0"/>
              <a:t>subjectivity of the alternatives. </a:t>
            </a:r>
          </a:p>
          <a:p>
            <a:endParaRPr lang="en-US" dirty="0" smtClean="0"/>
          </a:p>
          <a:p>
            <a:r>
              <a:rPr lang="en-US" dirty="0" smtClean="0"/>
              <a:t>The criteria were:</a:t>
            </a:r>
          </a:p>
          <a:p>
            <a:pPr marL="285750" indent="-285750">
              <a:buFont typeface="Arial" pitchFamily="34" charset="0"/>
              <a:buChar char="•"/>
            </a:pPr>
            <a:r>
              <a:rPr lang="en-US" dirty="0" smtClean="0"/>
              <a:t>Affordability</a:t>
            </a:r>
          </a:p>
          <a:p>
            <a:pPr marL="285750" indent="-285750">
              <a:buFont typeface="Arial" pitchFamily="34" charset="0"/>
              <a:buChar char="•"/>
            </a:pPr>
            <a:r>
              <a:rPr lang="en-US" dirty="0" smtClean="0"/>
              <a:t>Measurability</a:t>
            </a:r>
          </a:p>
          <a:p>
            <a:pPr marL="285750" indent="-285750">
              <a:buFont typeface="Arial" pitchFamily="34" charset="0"/>
              <a:buChar char="•"/>
            </a:pPr>
            <a:r>
              <a:rPr lang="en-US" dirty="0" smtClean="0"/>
              <a:t>Practicality</a:t>
            </a:r>
          </a:p>
          <a:p>
            <a:pPr marL="285750" indent="-285750">
              <a:buFont typeface="Arial" pitchFamily="34" charset="0"/>
              <a:buChar char="•"/>
            </a:pPr>
            <a:r>
              <a:rPr lang="en-US" dirty="0" smtClean="0"/>
              <a:t>Adaptability</a:t>
            </a:r>
          </a:p>
          <a:p>
            <a:pPr marL="285750" indent="-285750">
              <a:buFont typeface="Arial" pitchFamily="34" charset="0"/>
              <a:buChar char="•"/>
            </a:pPr>
            <a:r>
              <a:rPr lang="en-US" dirty="0" smtClean="0"/>
              <a:t>Inclusivity</a:t>
            </a:r>
          </a:p>
          <a:p>
            <a:pPr marL="342900" lvl="0" indent="-342900">
              <a:spcBef>
                <a:spcPct val="20000"/>
              </a:spcBef>
              <a:buFont typeface="Arial" pitchFamily="34" charset="0"/>
              <a:buChar char="•"/>
            </a:pPr>
            <a:endParaRPr lang="en-US" sz="1200" dirty="0" smtClean="0"/>
          </a:p>
          <a:p>
            <a:pPr marL="342900" lvl="0" indent="-342900">
              <a:spcBef>
                <a:spcPct val="20000"/>
              </a:spcBef>
              <a:buFont typeface="Arial" pitchFamily="34" charset="0"/>
              <a:buChar char="•"/>
            </a:pPr>
            <a:endParaRPr lang="en-US" sz="1200" dirty="0" smtClean="0"/>
          </a:p>
          <a:p>
            <a:pPr marL="342900" lvl="0" indent="-342900">
              <a:spcBef>
                <a:spcPct val="20000"/>
              </a:spcBef>
              <a:buFont typeface="Arial" pitchFamily="34" charset="0"/>
              <a:buChar char="•"/>
            </a:pPr>
            <a:r>
              <a:rPr lang="en-US" sz="1200" dirty="0" smtClean="0"/>
              <a:t>Statewide Career Pathways -Vocational Education- </a:t>
            </a:r>
            <a:r>
              <a:rPr lang="en-US" sz="1200" dirty="0" smtClean="0">
                <a:solidFill>
                  <a:prstClr val="black"/>
                </a:solidFill>
              </a:rPr>
              <a:t>SB70 </a:t>
            </a:r>
          </a:p>
          <a:p>
            <a:pPr lvl="0">
              <a:spcBef>
                <a:spcPct val="20000"/>
              </a:spcBef>
            </a:pPr>
            <a:r>
              <a:rPr lang="en-US" sz="1200" dirty="0" smtClean="0">
                <a:solidFill>
                  <a:prstClr val="black"/>
                </a:solidFill>
              </a:rPr>
              <a:t>	(</a:t>
            </a:r>
            <a:r>
              <a:rPr lang="en-US" sz="1200" dirty="0" smtClean="0"/>
              <a:t>Chapter 352, Statutes 2005)</a:t>
            </a:r>
          </a:p>
          <a:p>
            <a:pPr marL="342900" indent="-342900">
              <a:spcBef>
                <a:spcPct val="20000"/>
              </a:spcBef>
              <a:buFont typeface="Arial" pitchFamily="34" charset="0"/>
              <a:buChar char="•"/>
            </a:pPr>
            <a:r>
              <a:rPr lang="en-US" sz="1200" dirty="0" smtClean="0"/>
              <a:t>Quality Education Investment Act (QEIA) - SB1133</a:t>
            </a:r>
          </a:p>
          <a:p>
            <a:pPr>
              <a:spcBef>
                <a:spcPct val="20000"/>
              </a:spcBef>
            </a:pPr>
            <a:r>
              <a:rPr lang="en-US" sz="1200" dirty="0" smtClean="0"/>
              <a:t>	(Chapter 751, Statutes 2006)</a:t>
            </a:r>
            <a:endParaRPr lang="en-US" sz="1200" dirty="0" smtClean="0">
              <a:solidFill>
                <a:prstClr val="black"/>
              </a:solidFill>
            </a:endParaRPr>
          </a:p>
          <a:p>
            <a:pPr marL="342900" lvl="0" indent="-342900">
              <a:spcBef>
                <a:spcPct val="20000"/>
              </a:spcBef>
              <a:buFont typeface="Arial" pitchFamily="34" charset="0"/>
              <a:buChar char="•"/>
            </a:pPr>
            <a:r>
              <a:rPr lang="en-US" sz="1200" dirty="0" smtClean="0"/>
              <a:t>Career Pathways Trust  - </a:t>
            </a:r>
            <a:r>
              <a:rPr lang="en-US" sz="1200" dirty="0" smtClean="0">
                <a:solidFill>
                  <a:prstClr val="black"/>
                </a:solidFill>
              </a:rPr>
              <a:t>SB1070</a:t>
            </a:r>
          </a:p>
          <a:p>
            <a:pPr lvl="0">
              <a:spcBef>
                <a:spcPct val="20000"/>
              </a:spcBef>
            </a:pPr>
            <a:r>
              <a:rPr lang="en-US" sz="1200" dirty="0" smtClean="0">
                <a:solidFill>
                  <a:prstClr val="black"/>
                </a:solidFill>
              </a:rPr>
              <a:t>	</a:t>
            </a:r>
            <a:r>
              <a:rPr lang="en-US" sz="1200" dirty="0" smtClean="0"/>
              <a:t>“Community </a:t>
            </a:r>
            <a:r>
              <a:rPr lang="en-US" sz="1200" dirty="0" err="1" smtClean="0"/>
              <a:t>Collaboratives</a:t>
            </a:r>
            <a:r>
              <a:rPr lang="en-US" sz="1200" dirty="0" smtClean="0"/>
              <a:t>”</a:t>
            </a:r>
            <a:endParaRPr lang="en-US" sz="1200" dirty="0" smtClean="0">
              <a:solidFill>
                <a:prstClr val="black"/>
              </a:solidFill>
            </a:endParaRPr>
          </a:p>
          <a:p>
            <a:pPr lvl="0">
              <a:spcBef>
                <a:spcPct val="20000"/>
              </a:spcBef>
            </a:pPr>
            <a:r>
              <a:rPr lang="en-US" sz="1200" dirty="0" smtClean="0"/>
              <a:t>	(Chapter 433, Statutes 2012)</a:t>
            </a:r>
          </a:p>
          <a:p>
            <a:pPr marL="342900" lvl="0" indent="-342900">
              <a:spcBef>
                <a:spcPct val="20000"/>
              </a:spcBef>
              <a:buFont typeface="Arial" pitchFamily="34" charset="0"/>
              <a:buChar char="•"/>
            </a:pPr>
            <a:r>
              <a:rPr lang="en-US" sz="1200" dirty="0" smtClean="0"/>
              <a:t>Industry Driven Regional Collaborative (IDRC)</a:t>
            </a:r>
          </a:p>
          <a:p>
            <a:pPr lvl="0">
              <a:spcBef>
                <a:spcPct val="20000"/>
              </a:spcBef>
            </a:pPr>
            <a:r>
              <a:rPr lang="en-US" sz="1200" dirty="0" smtClean="0"/>
              <a:t>	Prop 39 (2012) / SB1402 (Chapter 361, Statutes 2012)</a:t>
            </a:r>
          </a:p>
          <a:p>
            <a:pPr>
              <a:spcBef>
                <a:spcPct val="20000"/>
              </a:spcBef>
            </a:pPr>
            <a:r>
              <a:rPr lang="en-US" sz="1200" dirty="0" smtClean="0"/>
              <a:t>	</a:t>
            </a:r>
            <a:r>
              <a:rPr lang="en-US" sz="1200" i="1" dirty="0" smtClean="0"/>
              <a:t>“Workforce Innovation Partnerships (WIP)”</a:t>
            </a:r>
          </a:p>
          <a:p>
            <a:pPr lvl="0">
              <a:spcBef>
                <a:spcPct val="20000"/>
              </a:spcBef>
            </a:pPr>
            <a:r>
              <a:rPr lang="en-US" sz="1200" dirty="0" smtClean="0">
                <a:solidFill>
                  <a:prstClr val="black"/>
                </a:solidFill>
              </a:rPr>
              <a:t>	</a:t>
            </a:r>
            <a:r>
              <a:rPr lang="en-US" sz="1200" i="1" dirty="0" smtClean="0">
                <a:solidFill>
                  <a:prstClr val="black"/>
                </a:solidFill>
              </a:rPr>
              <a:t>“Industry Sector Skills Panels”</a:t>
            </a:r>
          </a:p>
          <a:p>
            <a:pPr marL="342900" lvl="0" indent="-342900">
              <a:spcBef>
                <a:spcPct val="20000"/>
              </a:spcBef>
              <a:buFont typeface="Arial" pitchFamily="34" charset="0"/>
              <a:buChar char="•"/>
            </a:pPr>
            <a:r>
              <a:rPr lang="en-US" sz="1200" dirty="0" smtClean="0">
                <a:solidFill>
                  <a:prstClr val="black"/>
                </a:solidFill>
              </a:rPr>
              <a:t>Adult Education Block Grant - AB86</a:t>
            </a:r>
          </a:p>
          <a:p>
            <a:pPr lvl="0">
              <a:spcBef>
                <a:spcPct val="20000"/>
              </a:spcBef>
            </a:pPr>
            <a:r>
              <a:rPr lang="en-US" sz="1200" dirty="0" smtClean="0"/>
              <a:t>	(Chapter 48, Statutes 2013)</a:t>
            </a:r>
            <a:endParaRPr lang="en-US" sz="1200" dirty="0" smtClean="0">
              <a:solidFill>
                <a:prstClr val="black"/>
              </a:solidFill>
            </a:endParaRPr>
          </a:p>
          <a:p>
            <a:pPr marL="342900" lvl="0" indent="-342900">
              <a:spcBef>
                <a:spcPct val="20000"/>
              </a:spcBef>
              <a:buFont typeface="Arial" pitchFamily="34" charset="0"/>
              <a:buChar char="•"/>
            </a:pPr>
            <a:r>
              <a:rPr lang="en-US" sz="1200" dirty="0" smtClean="0"/>
              <a:t>Workforce Innovation and Opportunity Act (</a:t>
            </a:r>
            <a:r>
              <a:rPr lang="en-US" sz="1200" dirty="0" smtClean="0">
                <a:solidFill>
                  <a:prstClr val="black"/>
                </a:solidFill>
              </a:rPr>
              <a:t>WIOA) (2014)</a:t>
            </a:r>
          </a:p>
          <a:p>
            <a:endParaRPr lang="en-US" dirty="0" smtClean="0"/>
          </a:p>
          <a:p>
            <a:r>
              <a:rPr lang="en-US" sz="1200" dirty="0" smtClean="0"/>
              <a:t>From 2012-2014, curriculum tested with over 200 students at FRC</a:t>
            </a:r>
          </a:p>
          <a:p>
            <a:r>
              <a:rPr lang="en-US" sz="1200" dirty="0" smtClean="0"/>
              <a:t>In IDRC pilot project, lessons are being integrated into coursework at 10 partner colleges across the state</a:t>
            </a:r>
          </a:p>
          <a:p>
            <a:r>
              <a:rPr lang="en-US" sz="1200" dirty="0" smtClean="0"/>
              <a:t>Partner colleges participated in Summer 2015 train-the-trainer workshop, co-facilitated with NACCE </a:t>
            </a:r>
          </a:p>
          <a:p>
            <a:endParaRPr lang="en-US" dirty="0" smtClean="0"/>
          </a:p>
          <a:p>
            <a:endParaRPr lang="en-US" dirty="0" smtClean="0"/>
          </a:p>
          <a:p>
            <a:r>
              <a:rPr lang="en-US" sz="1200" dirty="0" smtClean="0"/>
              <a:t>As of Fall 2015 term, over 300 students are participating in the 21</a:t>
            </a:r>
            <a:r>
              <a:rPr lang="en-US" sz="1200" baseline="30000" dirty="0" smtClean="0"/>
              <a:t>st</a:t>
            </a:r>
            <a:r>
              <a:rPr lang="en-US" sz="1200" dirty="0" smtClean="0"/>
              <a:t> Century Skills project, half of them in workplace learning placements</a:t>
            </a:r>
          </a:p>
          <a:p>
            <a:r>
              <a:rPr lang="en-US" sz="1200" dirty="0" smtClean="0"/>
              <a:t>Courses using 21</a:t>
            </a:r>
            <a:r>
              <a:rPr lang="en-US" sz="1200" baseline="30000" dirty="0" smtClean="0"/>
              <a:t>st</a:t>
            </a:r>
            <a:r>
              <a:rPr lang="en-US" sz="1200" dirty="0" smtClean="0"/>
              <a:t> Century Skills represent a range of industry sectors</a:t>
            </a:r>
          </a:p>
          <a:p>
            <a:r>
              <a:rPr lang="en-US" sz="1200" dirty="0" smtClean="0"/>
              <a:t>Future funding could grow  number of colleges utilizing the skills curriculum &amp; digital badges</a:t>
            </a:r>
          </a:p>
          <a:p>
            <a:endParaRPr lang="en-US" dirty="0" smtClean="0"/>
          </a:p>
          <a:p>
            <a:pPr marL="742950" indent="-742950">
              <a:buFont typeface="+mj-lt"/>
              <a:buAutoNum type="arabicPeriod"/>
            </a:pPr>
            <a:r>
              <a:rPr lang="en-US" dirty="0" smtClean="0"/>
              <a:t>Columbia College</a:t>
            </a:r>
          </a:p>
          <a:p>
            <a:pPr marL="742950" indent="-742950">
              <a:buFont typeface="+mj-lt"/>
              <a:buAutoNum type="arabicPeriod"/>
            </a:pPr>
            <a:r>
              <a:rPr lang="en-US" dirty="0" smtClean="0"/>
              <a:t>Feather River College</a:t>
            </a:r>
          </a:p>
          <a:p>
            <a:pPr marL="742950" indent="-742950">
              <a:buFont typeface="+mj-lt"/>
              <a:buAutoNum type="arabicPeriod"/>
            </a:pPr>
            <a:r>
              <a:rPr lang="en-US" dirty="0" smtClean="0"/>
              <a:t>Folsom Lake College</a:t>
            </a:r>
          </a:p>
          <a:p>
            <a:pPr marL="742950" indent="-742950">
              <a:buFont typeface="+mj-lt"/>
              <a:buAutoNum type="arabicPeriod"/>
            </a:pPr>
            <a:r>
              <a:rPr lang="en-US" dirty="0" err="1" smtClean="0"/>
              <a:t>Hartnell</a:t>
            </a:r>
            <a:r>
              <a:rPr lang="en-US" dirty="0" smtClean="0"/>
              <a:t> College</a:t>
            </a:r>
          </a:p>
          <a:p>
            <a:pPr marL="742950" indent="-742950">
              <a:buFont typeface="+mj-lt"/>
              <a:buAutoNum type="arabicPeriod"/>
            </a:pPr>
            <a:r>
              <a:rPr lang="en-US" dirty="0" smtClean="0"/>
              <a:t>Lassen College</a:t>
            </a:r>
          </a:p>
          <a:p>
            <a:pPr marL="742950" indent="-742950">
              <a:buFont typeface="+mj-lt"/>
              <a:buAutoNum type="arabicPeriod"/>
            </a:pPr>
            <a:r>
              <a:rPr lang="en-US" dirty="0" smtClean="0"/>
              <a:t>Santa Barbara City College</a:t>
            </a:r>
          </a:p>
          <a:p>
            <a:pPr marL="742950" indent="-742950">
              <a:buFont typeface="+mj-lt"/>
              <a:buAutoNum type="arabicPeriod"/>
            </a:pPr>
            <a:r>
              <a:rPr lang="en-US" dirty="0" smtClean="0"/>
              <a:t>Santa Rosa Junior College</a:t>
            </a:r>
          </a:p>
          <a:p>
            <a:pPr marL="742950" indent="-742950">
              <a:buFont typeface="+mj-lt"/>
              <a:buAutoNum type="arabicPeriod"/>
            </a:pPr>
            <a:r>
              <a:rPr lang="en-US" dirty="0" smtClean="0"/>
              <a:t>Shasta College</a:t>
            </a:r>
          </a:p>
          <a:p>
            <a:pPr marL="742950" indent="-742950">
              <a:buFont typeface="+mj-lt"/>
              <a:buAutoNum type="arabicPeriod"/>
            </a:pPr>
            <a:r>
              <a:rPr lang="en-US" dirty="0" smtClean="0"/>
              <a:t>SCBC Miramar</a:t>
            </a:r>
          </a:p>
          <a:p>
            <a:pPr marL="742950" indent="-742950">
              <a:buFont typeface="+mj-lt"/>
              <a:buAutoNum type="arabicPeriod"/>
            </a:pPr>
            <a:r>
              <a:rPr lang="en-US" dirty="0" smtClean="0"/>
              <a:t>West Hills Coalinga</a:t>
            </a:r>
          </a:p>
          <a:p>
            <a:endParaRPr lang="en-US" dirty="0" smtClean="0"/>
          </a:p>
          <a:p>
            <a:endParaRPr lang="en-US" dirty="0" smtClean="0"/>
          </a:p>
          <a:p>
            <a:endParaRPr lang="en-US" dirty="0" smtClean="0"/>
          </a:p>
          <a:p>
            <a:r>
              <a:rPr lang="en-US" sz="1200" b="1" i="0" u="none" strike="noStrike" kern="1200" baseline="0" dirty="0" smtClean="0">
                <a:solidFill>
                  <a:schemeClr val="tx1"/>
                </a:solidFill>
                <a:latin typeface="+mn-lt"/>
                <a:ea typeface="+mn-ea"/>
                <a:cs typeface="+mn-cs"/>
              </a:rPr>
              <a:t>New World of Work- 21ST CENTURY SKILLS</a:t>
            </a:r>
          </a:p>
          <a:p>
            <a:r>
              <a:rPr lang="en-US" sz="1200" b="0" i="0" u="none" strike="noStrike" kern="1200" baseline="0" dirty="0" smtClean="0">
                <a:solidFill>
                  <a:schemeClr val="tx1"/>
                </a:solidFill>
                <a:latin typeface="+mn-lt"/>
                <a:ea typeface="+mn-ea"/>
                <a:cs typeface="+mn-cs"/>
              </a:rPr>
              <a:t>PRIMARY ATTRIBUTES</a:t>
            </a:r>
          </a:p>
          <a:p>
            <a:r>
              <a:rPr lang="en-US" sz="1200" b="1" i="0" u="none" strike="noStrike" kern="1200" baseline="0" dirty="0" smtClean="0">
                <a:solidFill>
                  <a:schemeClr val="tx1"/>
                </a:solidFill>
                <a:latin typeface="+mn-lt"/>
                <a:ea typeface="+mn-ea"/>
                <a:cs typeface="+mn-cs"/>
              </a:rPr>
              <a:t>ADAPTABILITY</a:t>
            </a:r>
          </a:p>
          <a:p>
            <a:r>
              <a:rPr lang="en-US" sz="1200" b="0" i="0" u="none" strike="noStrike" kern="1200" baseline="0" dirty="0" smtClean="0">
                <a:solidFill>
                  <a:schemeClr val="tx1"/>
                </a:solidFill>
                <a:latin typeface="+mn-lt"/>
                <a:ea typeface="+mn-ea"/>
                <a:cs typeface="+mn-cs"/>
              </a:rPr>
              <a:t>• Aware of and positively responds to change.</a:t>
            </a:r>
          </a:p>
          <a:p>
            <a:r>
              <a:rPr lang="en-US" sz="1200" b="0" i="0" u="none" strike="noStrike" kern="1200" baseline="0" dirty="0" smtClean="0">
                <a:solidFill>
                  <a:schemeClr val="tx1"/>
                </a:solidFill>
                <a:latin typeface="+mn-lt"/>
                <a:ea typeface="+mn-ea"/>
                <a:cs typeface="+mn-cs"/>
              </a:rPr>
              <a:t>• Has a flexible approach to work, which includes various work environments, roles, tasks, and ideas.</a:t>
            </a:r>
          </a:p>
          <a:p>
            <a:r>
              <a:rPr lang="en-US" sz="1200" b="0" i="0" u="none" strike="noStrike" kern="1200" baseline="0" dirty="0" smtClean="0">
                <a:solidFill>
                  <a:schemeClr val="tx1"/>
                </a:solidFill>
                <a:latin typeface="+mn-lt"/>
                <a:ea typeface="+mn-ea"/>
                <a:cs typeface="+mn-cs"/>
              </a:rPr>
              <a:t>• Takes into account diverse viewpoints and input to achieve work outcomes.</a:t>
            </a:r>
          </a:p>
          <a:p>
            <a:r>
              <a:rPr lang="en-US" sz="1200" b="0" i="0" u="none" strike="noStrike" kern="1200" baseline="0" dirty="0" smtClean="0">
                <a:solidFill>
                  <a:schemeClr val="tx1"/>
                </a:solidFill>
                <a:latin typeface="+mn-lt"/>
                <a:ea typeface="+mn-ea"/>
                <a:cs typeface="+mn-cs"/>
              </a:rPr>
              <a:t>• Handles stress, setbacks, and constructive criticism with healthy coping mechanisms in order to learn</a:t>
            </a:r>
          </a:p>
          <a:p>
            <a:r>
              <a:rPr lang="en-US" sz="1200" b="0" i="0" u="none" strike="noStrike" kern="1200" baseline="0" dirty="0" smtClean="0">
                <a:solidFill>
                  <a:schemeClr val="tx1"/>
                </a:solidFill>
                <a:latin typeface="+mn-lt"/>
                <a:ea typeface="+mn-ea"/>
                <a:cs typeface="+mn-cs"/>
              </a:rPr>
              <a:t>from experience and continue to move forward.</a:t>
            </a:r>
          </a:p>
          <a:p>
            <a:r>
              <a:rPr lang="en-US" sz="1200" b="1" i="0" u="none" strike="noStrike" kern="1200" baseline="0" dirty="0" smtClean="0">
                <a:solidFill>
                  <a:schemeClr val="tx1"/>
                </a:solidFill>
                <a:latin typeface="+mn-lt"/>
                <a:ea typeface="+mn-ea"/>
                <a:cs typeface="+mn-cs"/>
              </a:rPr>
              <a:t>ANALYSIS_SOLUTION MINDSET</a:t>
            </a:r>
          </a:p>
          <a:p>
            <a:r>
              <a:rPr lang="en-US" sz="1200" b="0" i="0" u="none" strike="noStrike" kern="1200" baseline="0" dirty="0" smtClean="0">
                <a:solidFill>
                  <a:schemeClr val="tx1"/>
                </a:solidFill>
                <a:latin typeface="+mn-lt"/>
                <a:ea typeface="+mn-ea"/>
                <a:cs typeface="+mn-cs"/>
              </a:rPr>
              <a:t>• Considers multiple points of view and analyzes motivations behind multiple sources of information.</a:t>
            </a:r>
          </a:p>
          <a:p>
            <a:r>
              <a:rPr lang="en-US" sz="1200" b="0" i="0" u="none" strike="noStrike" kern="1200" baseline="0" dirty="0" smtClean="0">
                <a:solidFill>
                  <a:schemeClr val="tx1"/>
                </a:solidFill>
                <a:latin typeface="+mn-lt"/>
                <a:ea typeface="+mn-ea"/>
                <a:cs typeface="+mn-cs"/>
              </a:rPr>
              <a:t>• Recognizes problems and needs within a societal, community, or workplace context in order to</a:t>
            </a:r>
          </a:p>
          <a:p>
            <a:r>
              <a:rPr lang="en-US" sz="1200" b="0" i="0" u="none" strike="noStrike" kern="1200" baseline="0" dirty="0" smtClean="0">
                <a:solidFill>
                  <a:schemeClr val="tx1"/>
                </a:solidFill>
                <a:latin typeface="+mn-lt"/>
                <a:ea typeface="+mn-ea"/>
                <a:cs typeface="+mn-cs"/>
              </a:rPr>
              <a:t>develop solutions.</a:t>
            </a:r>
          </a:p>
          <a:p>
            <a:r>
              <a:rPr lang="en-US" sz="1200" b="0" i="0" u="none" strike="noStrike" kern="1200" baseline="0" dirty="0" smtClean="0">
                <a:solidFill>
                  <a:schemeClr val="tx1"/>
                </a:solidFill>
                <a:latin typeface="+mn-lt"/>
                <a:ea typeface="+mn-ea"/>
                <a:cs typeface="+mn-cs"/>
              </a:rPr>
              <a:t>• Examines information broadly, analyzes data, and utilizes critical thinking.</a:t>
            </a:r>
          </a:p>
          <a:p>
            <a:r>
              <a:rPr lang="en-US" sz="1200" b="0" i="0" u="none" strike="noStrike" kern="1200" baseline="0" dirty="0" smtClean="0">
                <a:solidFill>
                  <a:schemeClr val="tx1"/>
                </a:solidFill>
                <a:latin typeface="+mn-lt"/>
                <a:ea typeface="+mn-ea"/>
                <a:cs typeface="+mn-cs"/>
              </a:rPr>
              <a:t>• Develops multiple solutions using hypotheses/ trial and error to test and determine effectiveness.</a:t>
            </a:r>
          </a:p>
          <a:p>
            <a:r>
              <a:rPr lang="en-US" sz="1200" b="1" i="0" u="none" strike="noStrike" kern="1200" baseline="0" dirty="0" smtClean="0">
                <a:solidFill>
                  <a:schemeClr val="tx1"/>
                </a:solidFill>
                <a:latin typeface="+mn-lt"/>
                <a:ea typeface="+mn-ea"/>
                <a:cs typeface="+mn-cs"/>
              </a:rPr>
              <a:t>COLLABORATION</a:t>
            </a:r>
          </a:p>
          <a:p>
            <a:r>
              <a:rPr lang="en-US" sz="1200" b="0" i="0" u="none" strike="noStrike" kern="1200" baseline="0" dirty="0" smtClean="0">
                <a:solidFill>
                  <a:schemeClr val="tx1"/>
                </a:solidFill>
                <a:latin typeface="+mn-lt"/>
                <a:ea typeface="+mn-ea"/>
                <a:cs typeface="+mn-cs"/>
              </a:rPr>
              <a:t>• Builds and maintains mutually beneficial relationships by working collaboratively with diverse groups or teams.</a:t>
            </a:r>
          </a:p>
          <a:p>
            <a:r>
              <a:rPr lang="en-US" sz="1200" b="0" i="0" u="none" strike="noStrike" kern="1200" baseline="0" dirty="0" smtClean="0">
                <a:solidFill>
                  <a:schemeClr val="tx1"/>
                </a:solidFill>
                <a:latin typeface="+mn-lt"/>
                <a:ea typeface="+mn-ea"/>
                <a:cs typeface="+mn-cs"/>
              </a:rPr>
              <a:t>• Incorporates a range of perspectives and cultural norms while reinforcing common ground and shared goals.</a:t>
            </a:r>
          </a:p>
          <a:p>
            <a:r>
              <a:rPr lang="en-US" sz="1200" b="0" i="0" u="none" strike="noStrike" kern="1200" baseline="0" dirty="0" smtClean="0">
                <a:solidFill>
                  <a:schemeClr val="tx1"/>
                </a:solidFill>
                <a:latin typeface="+mn-lt"/>
                <a:ea typeface="+mn-ea"/>
                <a:cs typeface="+mn-cs"/>
              </a:rPr>
              <a:t>• Applies a transformational leadership approach where one seeks input, incorporates feedback, implements</a:t>
            </a:r>
          </a:p>
          <a:p>
            <a:r>
              <a:rPr lang="en-US" sz="1200" b="0" i="0" u="none" strike="noStrike" kern="1200" baseline="0" dirty="0" smtClean="0">
                <a:solidFill>
                  <a:schemeClr val="tx1"/>
                </a:solidFill>
                <a:latin typeface="+mn-lt"/>
                <a:ea typeface="+mn-ea"/>
                <a:cs typeface="+mn-cs"/>
              </a:rPr>
              <a:t>new ideas, offers help, and engages all team members.</a:t>
            </a:r>
          </a:p>
          <a:p>
            <a:r>
              <a:rPr lang="en-US" sz="1200" b="0" i="0" u="none" strike="noStrike" kern="1200" baseline="0" dirty="0" smtClean="0">
                <a:solidFill>
                  <a:schemeClr val="tx1"/>
                </a:solidFill>
                <a:latin typeface="+mn-lt"/>
                <a:ea typeface="+mn-ea"/>
                <a:cs typeface="+mn-cs"/>
              </a:rPr>
              <a:t>• Handles conflict constructively and views failure as an opportunity to learn.</a:t>
            </a:r>
          </a:p>
          <a:p>
            <a:r>
              <a:rPr lang="en-US" sz="1200" b="1" i="0" u="none" strike="noStrike" kern="1200" baseline="0" dirty="0" smtClean="0">
                <a:solidFill>
                  <a:schemeClr val="tx1"/>
                </a:solidFill>
                <a:latin typeface="+mn-lt"/>
                <a:ea typeface="+mn-ea"/>
                <a:cs typeface="+mn-cs"/>
              </a:rPr>
              <a:t>COMMUNICATION</a:t>
            </a:r>
          </a:p>
          <a:p>
            <a:r>
              <a:rPr lang="en-US" sz="1200" b="0" i="0" u="none" strike="noStrike" kern="1200" baseline="0" dirty="0" smtClean="0">
                <a:solidFill>
                  <a:schemeClr val="tx1"/>
                </a:solidFill>
                <a:latin typeface="+mn-lt"/>
                <a:ea typeface="+mn-ea"/>
                <a:cs typeface="+mn-cs"/>
              </a:rPr>
              <a:t>• Presents information that is appropriate in content, professional in both tone and language, and tailored</a:t>
            </a:r>
          </a:p>
          <a:p>
            <a:r>
              <a:rPr lang="en-US" sz="1200" b="0" i="0" u="none" strike="noStrike" kern="1200" baseline="0" dirty="0" smtClean="0">
                <a:solidFill>
                  <a:schemeClr val="tx1"/>
                </a:solidFill>
                <a:latin typeface="+mn-lt"/>
                <a:ea typeface="+mn-ea"/>
                <a:cs typeface="+mn-cs"/>
              </a:rPr>
              <a:t>to the recipient/audience.</a:t>
            </a:r>
          </a:p>
          <a:p>
            <a:r>
              <a:rPr lang="en-US" sz="1200" b="0" i="0" u="none" strike="noStrike" kern="1200" baseline="0" dirty="0" smtClean="0">
                <a:solidFill>
                  <a:schemeClr val="tx1"/>
                </a:solidFill>
                <a:latin typeface="+mn-lt"/>
                <a:ea typeface="+mn-ea"/>
                <a:cs typeface="+mn-cs"/>
              </a:rPr>
              <a:t>• Uses digital media, social media, and other technology communication tools properly for work settings.</a:t>
            </a:r>
          </a:p>
          <a:p>
            <a:r>
              <a:rPr lang="en-US" sz="1200" b="0" i="0" u="none" strike="noStrike" kern="1200" baseline="0" dirty="0" smtClean="0">
                <a:solidFill>
                  <a:schemeClr val="tx1"/>
                </a:solidFill>
                <a:latin typeface="+mn-lt"/>
                <a:ea typeface="+mn-ea"/>
                <a:cs typeface="+mn-cs"/>
              </a:rPr>
              <a:t>• Understands basic etiquette and rules in non-verbal, verbal, and written communication to </a:t>
            </a:r>
            <a:r>
              <a:rPr lang="en-US" sz="1200" b="0" i="0" u="none" strike="noStrike" kern="1200" baseline="0" dirty="0" err="1" smtClean="0">
                <a:solidFill>
                  <a:schemeClr val="tx1"/>
                </a:solidFill>
                <a:latin typeface="+mn-lt"/>
                <a:ea typeface="+mn-ea"/>
                <a:cs typeface="+mn-cs"/>
              </a:rPr>
              <a:t>e_ectively</a:t>
            </a:r>
            <a:r>
              <a:rPr lang="en-US" sz="1200" b="0" i="0" u="none" strike="noStrike" kern="1200" baseline="0" dirty="0" smtClean="0">
                <a:solidFill>
                  <a:schemeClr val="tx1"/>
                </a:solidFill>
                <a:latin typeface="+mn-lt"/>
                <a:ea typeface="+mn-ea"/>
                <a:cs typeface="+mn-cs"/>
              </a:rPr>
              <a:t> and</a:t>
            </a:r>
          </a:p>
          <a:p>
            <a:r>
              <a:rPr lang="en-US" sz="1200" b="0" i="0" u="none" strike="noStrike" kern="1200" baseline="0" dirty="0" smtClean="0">
                <a:solidFill>
                  <a:schemeClr val="tx1"/>
                </a:solidFill>
                <a:latin typeface="+mn-lt"/>
                <a:ea typeface="+mn-ea"/>
                <a:cs typeface="+mn-cs"/>
              </a:rPr>
              <a:t>accurately convey meaning.</a:t>
            </a:r>
          </a:p>
          <a:p>
            <a:r>
              <a:rPr lang="en-US" sz="1200" b="0" i="0" u="none" strike="noStrike" kern="1200" baseline="0" dirty="0" smtClean="0">
                <a:solidFill>
                  <a:schemeClr val="tx1"/>
                </a:solidFill>
                <a:latin typeface="+mn-lt"/>
                <a:ea typeface="+mn-ea"/>
                <a:cs typeface="+mn-cs"/>
              </a:rPr>
              <a:t>• Uses attentive listening skills, which includes asking clarifying questions and summarizing information back</a:t>
            </a:r>
          </a:p>
          <a:p>
            <a:r>
              <a:rPr lang="en-US" sz="1200" b="0" i="0" u="none" strike="noStrike" kern="1200" baseline="0" dirty="0" smtClean="0">
                <a:solidFill>
                  <a:schemeClr val="tx1"/>
                </a:solidFill>
                <a:latin typeface="+mn-lt"/>
                <a:ea typeface="+mn-ea"/>
                <a:cs typeface="+mn-cs"/>
              </a:rPr>
              <a:t>to check for understanding.</a:t>
            </a:r>
          </a:p>
          <a:p>
            <a:r>
              <a:rPr lang="en-US" sz="1200" b="1" i="0" u="none" strike="noStrike" kern="1200" baseline="0" dirty="0" smtClean="0">
                <a:solidFill>
                  <a:schemeClr val="tx1"/>
                </a:solidFill>
                <a:latin typeface="+mn-lt"/>
                <a:ea typeface="+mn-ea"/>
                <a:cs typeface="+mn-cs"/>
              </a:rPr>
              <a:t>DIGITAL FLUENCY</a:t>
            </a:r>
          </a:p>
          <a:p>
            <a:r>
              <a:rPr lang="en-US" sz="1200" b="0" i="0" u="none" strike="noStrike" kern="1200" baseline="0" dirty="0" smtClean="0">
                <a:solidFill>
                  <a:schemeClr val="tx1"/>
                </a:solidFill>
                <a:latin typeface="+mn-lt"/>
                <a:ea typeface="+mn-ea"/>
                <a:cs typeface="+mn-cs"/>
              </a:rPr>
              <a:t>• Understands the appropriate technology tools to work collaboratively in person and remotely.</a:t>
            </a:r>
          </a:p>
          <a:p>
            <a:r>
              <a:rPr lang="en-US" sz="1200" b="0" i="0" u="none" strike="noStrike" kern="1200" baseline="0" dirty="0" smtClean="0">
                <a:solidFill>
                  <a:schemeClr val="tx1"/>
                </a:solidFill>
                <a:latin typeface="+mn-lt"/>
                <a:ea typeface="+mn-ea"/>
                <a:cs typeface="+mn-cs"/>
              </a:rPr>
              <a:t>• Has basic knowledge of the ethical and legal issues related to information technology and shares information</a:t>
            </a:r>
          </a:p>
          <a:p>
            <a:r>
              <a:rPr lang="en-US" sz="1200" b="0" i="0" u="none" strike="noStrike" kern="1200" baseline="0" dirty="0" smtClean="0">
                <a:solidFill>
                  <a:schemeClr val="tx1"/>
                </a:solidFill>
                <a:latin typeface="+mn-lt"/>
                <a:ea typeface="+mn-ea"/>
                <a:cs typeface="+mn-cs"/>
              </a:rPr>
              <a:t>accordingly.</a:t>
            </a:r>
          </a:p>
          <a:p>
            <a:r>
              <a:rPr lang="en-US" sz="1200" b="0" i="0" u="none" strike="noStrike" kern="1200" baseline="0" dirty="0" smtClean="0">
                <a:solidFill>
                  <a:schemeClr val="tx1"/>
                </a:solidFill>
                <a:latin typeface="+mn-lt"/>
                <a:ea typeface="+mn-ea"/>
                <a:cs typeface="+mn-cs"/>
              </a:rPr>
              <a:t>• Understands how to use technology tools including computer components and functions (keyboard, mouse</a:t>
            </a:r>
          </a:p>
          <a:p>
            <a:r>
              <a:rPr lang="en-US" sz="1200" b="0" i="0" u="none" strike="noStrike" kern="1200" baseline="0" dirty="0" smtClean="0">
                <a:solidFill>
                  <a:schemeClr val="tx1"/>
                </a:solidFill>
                <a:latin typeface="+mn-lt"/>
                <a:ea typeface="+mn-ea"/>
                <a:cs typeface="+mn-cs"/>
              </a:rPr>
              <a:t>pad, browser windows, email).</a:t>
            </a:r>
          </a:p>
          <a:p>
            <a:r>
              <a:rPr lang="en-US" sz="1200" b="0" i="0" u="none" strike="noStrike" kern="1200" baseline="0" dirty="0" smtClean="0">
                <a:solidFill>
                  <a:schemeClr val="tx1"/>
                </a:solidFill>
                <a:latin typeface="+mn-lt"/>
                <a:ea typeface="+mn-ea"/>
                <a:cs typeface="+mn-cs"/>
              </a:rPr>
              <a:t>• Uses online tools including search engines to gather research and data as well as solve problems.</a:t>
            </a:r>
          </a:p>
          <a:p>
            <a:r>
              <a:rPr lang="en-US" sz="1200" b="1" i="0" u="none" strike="noStrike" kern="1200" baseline="0" dirty="0" smtClean="0">
                <a:solidFill>
                  <a:schemeClr val="tx1"/>
                </a:solidFill>
                <a:latin typeface="+mn-lt"/>
                <a:ea typeface="+mn-ea"/>
                <a:cs typeface="+mn-cs"/>
              </a:rPr>
              <a:t>ENTREPRENEURIAL MINDSET</a:t>
            </a:r>
          </a:p>
          <a:p>
            <a:r>
              <a:rPr lang="en-US" sz="1200" b="0" i="0" u="none" strike="noStrike" kern="1200" baseline="0" dirty="0" smtClean="0">
                <a:solidFill>
                  <a:schemeClr val="tx1"/>
                </a:solidFill>
                <a:latin typeface="+mn-lt"/>
                <a:ea typeface="+mn-ea"/>
                <a:cs typeface="+mn-cs"/>
              </a:rPr>
              <a:t>• Self-motivated and strives for professional development by seeking new knowledge, training,</a:t>
            </a:r>
          </a:p>
          <a:p>
            <a:r>
              <a:rPr lang="en-US" sz="1200" b="0" i="0" u="none" strike="noStrike" kern="1200" baseline="0" dirty="0" smtClean="0">
                <a:solidFill>
                  <a:schemeClr val="tx1"/>
                </a:solidFill>
                <a:latin typeface="+mn-lt"/>
                <a:ea typeface="+mn-ea"/>
                <a:cs typeface="+mn-cs"/>
              </a:rPr>
              <a:t>and responsibilities.</a:t>
            </a:r>
          </a:p>
          <a:p>
            <a:r>
              <a:rPr lang="en-US" sz="1200" b="0" i="0" u="none" strike="noStrike" kern="1200" baseline="0" dirty="0" smtClean="0">
                <a:solidFill>
                  <a:schemeClr val="tx1"/>
                </a:solidFill>
                <a:latin typeface="+mn-lt"/>
                <a:ea typeface="+mn-ea"/>
                <a:cs typeface="+mn-cs"/>
              </a:rPr>
              <a:t>• Focuses on brainstorming, innovation, and new ideas while connecting information from various sources.</a:t>
            </a:r>
          </a:p>
          <a:p>
            <a:r>
              <a:rPr lang="en-US" sz="1200" b="0" i="0" u="none" strike="noStrike" kern="1200" baseline="0" dirty="0" smtClean="0">
                <a:solidFill>
                  <a:schemeClr val="tx1"/>
                </a:solidFill>
                <a:latin typeface="+mn-lt"/>
                <a:ea typeface="+mn-ea"/>
                <a:cs typeface="+mn-cs"/>
              </a:rPr>
              <a:t>• Takes risks, learns from mistakes, and is driven to complete tasks in order to develop new or improved</a:t>
            </a:r>
          </a:p>
          <a:p>
            <a:r>
              <a:rPr lang="en-US" sz="1200" b="0" i="0" u="none" strike="noStrike" kern="1200" baseline="0" dirty="0" smtClean="0">
                <a:solidFill>
                  <a:schemeClr val="tx1"/>
                </a:solidFill>
                <a:latin typeface="+mn-lt"/>
                <a:ea typeface="+mn-ea"/>
                <a:cs typeface="+mn-cs"/>
              </a:rPr>
              <a:t>products, services, or processes.</a:t>
            </a:r>
          </a:p>
          <a:p>
            <a:r>
              <a:rPr lang="en-US" sz="1200" b="0" i="0" u="none" strike="noStrike" kern="1200" baseline="0" dirty="0" smtClean="0">
                <a:solidFill>
                  <a:schemeClr val="tx1"/>
                </a:solidFill>
                <a:latin typeface="+mn-lt"/>
                <a:ea typeface="+mn-ea"/>
                <a:cs typeface="+mn-cs"/>
              </a:rPr>
              <a:t>• Entrepreneur or </a:t>
            </a:r>
            <a:r>
              <a:rPr lang="en-US" sz="1200" b="0" i="0" u="none" strike="noStrike" kern="1200" baseline="0" dirty="0" err="1" smtClean="0">
                <a:solidFill>
                  <a:schemeClr val="tx1"/>
                </a:solidFill>
                <a:latin typeface="+mn-lt"/>
                <a:ea typeface="+mn-ea"/>
                <a:cs typeface="+mn-cs"/>
              </a:rPr>
              <a:t>intraprenuer</a:t>
            </a:r>
            <a:r>
              <a:rPr lang="en-US" sz="1200" b="0" i="0" u="none" strike="noStrike" kern="1200" baseline="0" dirty="0" smtClean="0">
                <a:solidFill>
                  <a:schemeClr val="tx1"/>
                </a:solidFill>
                <a:latin typeface="+mn-lt"/>
                <a:ea typeface="+mn-ea"/>
                <a:cs typeface="+mn-cs"/>
              </a:rPr>
              <a:t> with the ability to work independently or in teams while being mindful</a:t>
            </a:r>
          </a:p>
          <a:p>
            <a:r>
              <a:rPr lang="en-US" sz="1200" b="0" i="0" u="none" strike="noStrike" kern="1200" baseline="0" dirty="0" smtClean="0">
                <a:solidFill>
                  <a:schemeClr val="tx1"/>
                </a:solidFill>
                <a:latin typeface="+mn-lt"/>
                <a:ea typeface="+mn-ea"/>
                <a:cs typeface="+mn-cs"/>
              </a:rPr>
              <a:t>of client/customer needs.</a:t>
            </a:r>
          </a:p>
          <a:p>
            <a:r>
              <a:rPr lang="en-US" sz="1200" b="1" i="0" u="none" strike="noStrike" kern="1200" baseline="0" dirty="0" smtClean="0">
                <a:solidFill>
                  <a:schemeClr val="tx1"/>
                </a:solidFill>
                <a:latin typeface="+mn-lt"/>
                <a:ea typeface="+mn-ea"/>
                <a:cs typeface="+mn-cs"/>
              </a:rPr>
              <a:t>EMPATHY</a:t>
            </a:r>
          </a:p>
          <a:p>
            <a:r>
              <a:rPr lang="en-US" sz="1200" b="0" i="0" u="none" strike="noStrike" kern="1200" baseline="0" dirty="0" smtClean="0">
                <a:solidFill>
                  <a:schemeClr val="tx1"/>
                </a:solidFill>
                <a:latin typeface="+mn-lt"/>
                <a:ea typeface="+mn-ea"/>
                <a:cs typeface="+mn-cs"/>
              </a:rPr>
              <a:t>• Knows the difference between empathy and sympathy and when to apply each given the situation.</a:t>
            </a:r>
          </a:p>
          <a:p>
            <a:r>
              <a:rPr lang="en-US" sz="1200" b="0" i="0" u="none" strike="noStrike" kern="1200" baseline="0" dirty="0" smtClean="0">
                <a:solidFill>
                  <a:schemeClr val="tx1"/>
                </a:solidFill>
                <a:latin typeface="+mn-lt"/>
                <a:ea typeface="+mn-ea"/>
                <a:cs typeface="+mn-cs"/>
              </a:rPr>
              <a:t>• Actively uses skills to build empathy including: active listening, honest communication to establish trust,</a:t>
            </a:r>
          </a:p>
          <a:p>
            <a:r>
              <a:rPr lang="en-US" sz="1200" b="0" i="0" u="none" strike="noStrike" kern="1200" baseline="0" dirty="0" smtClean="0">
                <a:solidFill>
                  <a:schemeClr val="tx1"/>
                </a:solidFill>
                <a:latin typeface="+mn-lt"/>
                <a:ea typeface="+mn-ea"/>
                <a:cs typeface="+mn-cs"/>
              </a:rPr>
              <a:t>open-ended questions, mirroring, and checking for understanding.</a:t>
            </a:r>
          </a:p>
          <a:p>
            <a:r>
              <a:rPr lang="en-US" sz="1200" b="0" i="0" u="none" strike="noStrike" kern="1200" baseline="0" dirty="0" smtClean="0">
                <a:solidFill>
                  <a:schemeClr val="tx1"/>
                </a:solidFill>
                <a:latin typeface="+mn-lt"/>
                <a:ea typeface="+mn-ea"/>
                <a:cs typeface="+mn-cs"/>
              </a:rPr>
              <a:t>• Builds relationships through understanding and valuing diverse backgrounds and cultures.</a:t>
            </a:r>
          </a:p>
          <a:p>
            <a:r>
              <a:rPr lang="en-US" sz="1200" b="0" i="0" u="none" strike="noStrike" kern="1200" baseline="0" dirty="0" smtClean="0">
                <a:solidFill>
                  <a:schemeClr val="tx1"/>
                </a:solidFill>
                <a:latin typeface="+mn-lt"/>
                <a:ea typeface="+mn-ea"/>
                <a:cs typeface="+mn-cs"/>
              </a:rPr>
              <a:t>• Connects with clients/customers by thinking about their needs and points of view, making decisions based</a:t>
            </a:r>
          </a:p>
          <a:p>
            <a:r>
              <a:rPr lang="en-US" sz="1200" b="0" i="0" u="none" strike="noStrike" kern="1200" baseline="0" dirty="0" smtClean="0">
                <a:solidFill>
                  <a:schemeClr val="tx1"/>
                </a:solidFill>
                <a:latin typeface="+mn-lt"/>
                <a:ea typeface="+mn-ea"/>
                <a:cs typeface="+mn-cs"/>
              </a:rPr>
              <a:t>on those needs, and continually evaluating client/customer satisfaction.</a:t>
            </a:r>
          </a:p>
          <a:p>
            <a:r>
              <a:rPr lang="en-US" sz="1200" b="1" i="0" u="none" strike="noStrike" kern="1200" baseline="0" dirty="0" smtClean="0">
                <a:solidFill>
                  <a:schemeClr val="tx1"/>
                </a:solidFill>
                <a:latin typeface="+mn-lt"/>
                <a:ea typeface="+mn-ea"/>
                <a:cs typeface="+mn-cs"/>
              </a:rPr>
              <a:t>RESILIENCE</a:t>
            </a:r>
          </a:p>
          <a:p>
            <a:r>
              <a:rPr lang="en-US" sz="1200" b="0" i="0" u="none" strike="noStrike" kern="1200" baseline="0" dirty="0" smtClean="0">
                <a:solidFill>
                  <a:schemeClr val="tx1"/>
                </a:solidFill>
                <a:latin typeface="+mn-lt"/>
                <a:ea typeface="+mn-ea"/>
                <a:cs typeface="+mn-cs"/>
              </a:rPr>
              <a:t>• Sets goals, prioritizes, and anticipates possible consequences of decisions in order to make back up plans.</a:t>
            </a:r>
          </a:p>
          <a:p>
            <a:r>
              <a:rPr lang="en-US" sz="1200" b="0" i="0" u="none" strike="noStrike" kern="1200" baseline="0" dirty="0" smtClean="0">
                <a:solidFill>
                  <a:schemeClr val="tx1"/>
                </a:solidFill>
                <a:latin typeface="+mn-lt"/>
                <a:ea typeface="+mn-ea"/>
                <a:cs typeface="+mn-cs"/>
              </a:rPr>
              <a:t>• Handles setbacks positively by reflecting on experience, learning from mistakes, and using this information</a:t>
            </a:r>
          </a:p>
          <a:p>
            <a:r>
              <a:rPr lang="en-US" sz="1200" b="0" i="0" u="none" strike="noStrike" kern="1200" baseline="0" dirty="0" smtClean="0">
                <a:solidFill>
                  <a:schemeClr val="tx1"/>
                </a:solidFill>
                <a:latin typeface="+mn-lt"/>
                <a:ea typeface="+mn-ea"/>
                <a:cs typeface="+mn-cs"/>
              </a:rPr>
              <a:t>to inform future decisions.</a:t>
            </a:r>
          </a:p>
          <a:p>
            <a:r>
              <a:rPr lang="en-US" sz="1200" b="0" i="0" u="none" strike="noStrike" kern="1200" baseline="0" dirty="0" smtClean="0">
                <a:solidFill>
                  <a:schemeClr val="tx1"/>
                </a:solidFill>
                <a:latin typeface="+mn-lt"/>
                <a:ea typeface="+mn-ea"/>
                <a:cs typeface="+mn-cs"/>
              </a:rPr>
              <a:t>• Openness to others' viewpoints and ability to voice one's own opinion in order to synthesize feedback</a:t>
            </a:r>
          </a:p>
          <a:p>
            <a:r>
              <a:rPr lang="en-US" sz="1200" b="0" i="0" u="none" strike="noStrike" kern="1200" baseline="0" dirty="0" smtClean="0">
                <a:solidFill>
                  <a:schemeClr val="tx1"/>
                </a:solidFill>
                <a:latin typeface="+mn-lt"/>
                <a:ea typeface="+mn-ea"/>
                <a:cs typeface="+mn-cs"/>
              </a:rPr>
              <a:t>and resolve conflicts.</a:t>
            </a:r>
          </a:p>
          <a:p>
            <a:r>
              <a:rPr lang="en-US" sz="1200" b="0" i="0" u="none" strike="noStrike" kern="1200" baseline="0" dirty="0" smtClean="0">
                <a:solidFill>
                  <a:schemeClr val="tx1"/>
                </a:solidFill>
                <a:latin typeface="+mn-lt"/>
                <a:ea typeface="+mn-ea"/>
                <a:cs typeface="+mn-cs"/>
              </a:rPr>
              <a:t>• Has a growth mindset: seeks new knowledge and skills to expand learning and commits to learning as</a:t>
            </a:r>
          </a:p>
          <a:p>
            <a:r>
              <a:rPr lang="en-US" sz="1200" b="0" i="0" u="none" strike="noStrike" kern="1200" baseline="0" dirty="0" smtClean="0">
                <a:solidFill>
                  <a:schemeClr val="tx1"/>
                </a:solidFill>
                <a:latin typeface="+mn-lt"/>
                <a:ea typeface="+mn-ea"/>
                <a:cs typeface="+mn-cs"/>
              </a:rPr>
              <a:t>a lifelong process.</a:t>
            </a:r>
          </a:p>
          <a:p>
            <a:r>
              <a:rPr lang="en-US" sz="1200" b="1" i="0" u="none" strike="noStrike" kern="1200" baseline="0" dirty="0" smtClean="0">
                <a:solidFill>
                  <a:schemeClr val="tx1"/>
                </a:solidFill>
                <a:latin typeface="+mn-lt"/>
                <a:ea typeface="+mn-ea"/>
                <a:cs typeface="+mn-cs"/>
              </a:rPr>
              <a:t>SELF-AWARENESS</a:t>
            </a:r>
          </a:p>
          <a:p>
            <a:r>
              <a:rPr lang="en-US" sz="1200" b="0" i="0" u="none" strike="noStrike" kern="1200" baseline="0" dirty="0" smtClean="0">
                <a:solidFill>
                  <a:schemeClr val="tx1"/>
                </a:solidFill>
                <a:latin typeface="+mn-lt"/>
                <a:ea typeface="+mn-ea"/>
                <a:cs typeface="+mn-cs"/>
              </a:rPr>
              <a:t>• Accurately assesses own personality, strengths, and areas of growth seeking ways to continually develop skills.</a:t>
            </a:r>
          </a:p>
          <a:p>
            <a:r>
              <a:rPr lang="en-US" sz="1200" b="0" i="0" u="none" strike="noStrike" kern="1200" baseline="0" dirty="0" smtClean="0">
                <a:solidFill>
                  <a:schemeClr val="tx1"/>
                </a:solidFill>
                <a:latin typeface="+mn-lt"/>
                <a:ea typeface="+mn-ea"/>
                <a:cs typeface="+mn-cs"/>
              </a:rPr>
              <a:t>• Displays personal responsibility combined with social awareness by maintaining self-control and ethical</a:t>
            </a:r>
          </a:p>
          <a:p>
            <a:r>
              <a:rPr lang="en-US" sz="1200" b="0" i="0" u="none" strike="noStrike" kern="1200" baseline="0" dirty="0" smtClean="0">
                <a:solidFill>
                  <a:schemeClr val="tx1"/>
                </a:solidFill>
                <a:latin typeface="+mn-lt"/>
                <a:ea typeface="+mn-ea"/>
                <a:cs typeface="+mn-cs"/>
              </a:rPr>
              <a:t>behavior.</a:t>
            </a:r>
          </a:p>
          <a:p>
            <a:r>
              <a:rPr lang="en-US" sz="1200" b="0" i="0" u="none" strike="noStrike" kern="1200" baseline="0" dirty="0" smtClean="0">
                <a:solidFill>
                  <a:schemeClr val="tx1"/>
                </a:solidFill>
                <a:latin typeface="+mn-lt"/>
                <a:ea typeface="+mn-ea"/>
                <a:cs typeface="+mn-cs"/>
              </a:rPr>
              <a:t>• Cultivates professionalism by being consistent, following required guidelines and rules, and maintaining</a:t>
            </a:r>
          </a:p>
          <a:p>
            <a:r>
              <a:rPr lang="en-US" sz="1200" b="0" i="0" u="none" strike="noStrike" kern="1200" baseline="0" dirty="0" smtClean="0">
                <a:solidFill>
                  <a:schemeClr val="tx1"/>
                </a:solidFill>
                <a:latin typeface="+mn-lt"/>
                <a:ea typeface="+mn-ea"/>
                <a:cs typeface="+mn-cs"/>
              </a:rPr>
              <a:t>appropriate dress and communication.</a:t>
            </a:r>
          </a:p>
          <a:p>
            <a:r>
              <a:rPr lang="en-US" sz="1200" b="0" i="0" u="none" strike="noStrike" kern="1200" baseline="0" dirty="0" smtClean="0">
                <a:solidFill>
                  <a:schemeClr val="tx1"/>
                </a:solidFill>
                <a:latin typeface="+mn-lt"/>
                <a:ea typeface="+mn-ea"/>
                <a:cs typeface="+mn-cs"/>
              </a:rPr>
              <a:t>• Maintains an awareness of preferences for types of work and environments to capitalize on strengths.</a:t>
            </a:r>
          </a:p>
          <a:p>
            <a:r>
              <a:rPr lang="en-US" sz="1200" b="1" i="0" u="none" strike="noStrike" kern="1200" baseline="0" dirty="0" smtClean="0">
                <a:solidFill>
                  <a:schemeClr val="tx1"/>
                </a:solidFill>
                <a:latin typeface="+mn-lt"/>
                <a:ea typeface="+mn-ea"/>
                <a:cs typeface="+mn-cs"/>
              </a:rPr>
              <a:t>SOCIAL/DIVERSITY AWARENESS</a:t>
            </a:r>
          </a:p>
          <a:p>
            <a:r>
              <a:rPr lang="en-US" sz="1200" b="0" i="0" u="none" strike="noStrike" kern="1200" baseline="0" dirty="0" smtClean="0">
                <a:solidFill>
                  <a:schemeClr val="tx1"/>
                </a:solidFill>
                <a:latin typeface="+mn-lt"/>
                <a:ea typeface="+mn-ea"/>
                <a:cs typeface="+mn-cs"/>
              </a:rPr>
              <a:t>• Demonstrates sensitivity and respect toward others with diverse backgrounds and cultures both locally</a:t>
            </a:r>
          </a:p>
          <a:p>
            <a:r>
              <a:rPr lang="en-US" sz="1200" b="0" i="0" u="none" strike="noStrike" kern="1200" baseline="0" dirty="0" smtClean="0">
                <a:solidFill>
                  <a:schemeClr val="tx1"/>
                </a:solidFill>
                <a:latin typeface="+mn-lt"/>
                <a:ea typeface="+mn-ea"/>
                <a:cs typeface="+mn-cs"/>
              </a:rPr>
              <a:t>and globally.</a:t>
            </a:r>
          </a:p>
          <a:p>
            <a:r>
              <a:rPr lang="en-US" sz="1200" b="0" i="0" u="none" strike="noStrike" kern="1200" baseline="0" dirty="0" smtClean="0">
                <a:solidFill>
                  <a:schemeClr val="tx1"/>
                </a:solidFill>
                <a:latin typeface="+mn-lt"/>
                <a:ea typeface="+mn-ea"/>
                <a:cs typeface="+mn-cs"/>
              </a:rPr>
              <a:t>• Values and embraces diversity in the workplace including gender, sexual orientation, ethnicity, and age.</a:t>
            </a:r>
          </a:p>
          <a:p>
            <a:r>
              <a:rPr lang="en-US" sz="1200" b="0" i="0" u="none" strike="noStrike" kern="1200" baseline="0" dirty="0" smtClean="0">
                <a:solidFill>
                  <a:schemeClr val="tx1"/>
                </a:solidFill>
                <a:latin typeface="+mn-lt"/>
                <a:ea typeface="+mn-ea"/>
                <a:cs typeface="+mn-cs"/>
              </a:rPr>
              <a:t>• Leverages social and cultural differences to redefine social norms and generate new ideas.</a:t>
            </a:r>
          </a:p>
          <a:p>
            <a:r>
              <a:rPr lang="en-US" sz="1200" b="0" i="0" u="none" strike="noStrike" kern="1200" baseline="0" dirty="0" smtClean="0">
                <a:solidFill>
                  <a:schemeClr val="tx1"/>
                </a:solidFill>
                <a:latin typeface="+mn-lt"/>
                <a:ea typeface="+mn-ea"/>
                <a:cs typeface="+mn-cs"/>
              </a:rPr>
              <a:t>• Uses professionalism and interpersonal skills to establish rewarding relationships with diverse individuals</a:t>
            </a:r>
          </a:p>
          <a:p>
            <a:r>
              <a:rPr lang="en-US" sz="1200" b="0" i="0" u="none" strike="noStrike" kern="1200" baseline="0" dirty="0" smtClean="0">
                <a:solidFill>
                  <a:schemeClr val="tx1"/>
                </a:solidFill>
                <a:latin typeface="+mn-lt"/>
                <a:ea typeface="+mn-ea"/>
                <a:cs typeface="+mn-cs"/>
              </a:rPr>
              <a:t>and groups.</a:t>
            </a:r>
            <a:endParaRPr lang="en-US" dirty="0" smtClean="0"/>
          </a:p>
          <a:p>
            <a:endParaRPr lang="en-US" dirty="0"/>
          </a:p>
        </p:txBody>
      </p:sp>
      <p:sp>
        <p:nvSpPr>
          <p:cNvPr id="4" name="Slide Number Placeholder 3"/>
          <p:cNvSpPr>
            <a:spLocks noGrp="1"/>
          </p:cNvSpPr>
          <p:nvPr>
            <p:ph type="sldNum" sz="quarter" idx="10"/>
          </p:nvPr>
        </p:nvSpPr>
        <p:spPr/>
        <p:txBody>
          <a:bodyPr/>
          <a:lstStyle/>
          <a:p>
            <a:fld id="{CE34897A-2E52-4BCE-8471-579DD545CB1F}" type="slidenum">
              <a:rPr lang="en-US" smtClean="0"/>
              <a:t>9</a:t>
            </a:fld>
            <a:endParaRPr lang="en-US"/>
          </a:p>
        </p:txBody>
      </p:sp>
    </p:spTree>
    <p:extLst>
      <p:ext uri="{BB962C8B-B14F-4D97-AF65-F5344CB8AC3E}">
        <p14:creationId xmlns:p14="http://schemas.microsoft.com/office/powerpoint/2010/main" val="248437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r>
              <a:rPr lang="en-US" dirty="0" smtClean="0"/>
              <a:t>Maureen’s presentation, 2:20-2:30 p.m.</a:t>
            </a:r>
            <a:endParaRPr lang="en-US" dirty="0"/>
          </a:p>
        </p:txBody>
      </p:sp>
    </p:spTree>
    <p:extLst>
      <p:ext uri="{BB962C8B-B14F-4D97-AF65-F5344CB8AC3E}">
        <p14:creationId xmlns:p14="http://schemas.microsoft.com/office/powerpoint/2010/main" val="3423401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0439" y="8829720"/>
            <a:ext cx="3038040" cy="464759"/>
          </a:xfrm>
        </p:spPr>
        <p:txBody>
          <a:bodyPr wrap="square" lIns="90000" tIns="45000" rIns="90000" bIns="45000" anchor="t"/>
          <a:lstStyle/>
          <a:p>
            <a:pPr lvl="0" algn="l" hangingPunct="1"/>
            <a:fld id="{61C27717-5837-42D0-81C7-69E20627D6B2}" type="slidenum">
              <a:rPr/>
              <a:pPr lvl="0" algn="l" hangingPunct="1"/>
              <a:t>14</a:t>
            </a:fld>
            <a:endParaRPr lang="en-US" sz="180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6913"/>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640" y="4416479"/>
            <a:ext cx="5606639" cy="4182839"/>
          </a:xfrm>
        </p:spPr>
        <p:txBody>
          <a:bodyPr wrap="square" lIns="90000" tIns="45000" rIns="90000" bIns="45000" anchor="t"/>
          <a:lstStyle/>
          <a:p>
            <a:pPr lvl="0"/>
            <a:r>
              <a:rPr lang="en-US" sz="1400" dirty="0" smtClean="0"/>
              <a:t>-14 Regional College &amp; Faculty Conversations</a:t>
            </a:r>
          </a:p>
          <a:p>
            <a:pPr lvl="0"/>
            <a:r>
              <a:rPr lang="en-US" sz="1400" dirty="0" smtClean="0"/>
              <a:t>-5</a:t>
            </a:r>
            <a:r>
              <a:rPr lang="en-US" sz="1400" baseline="0" dirty="0" smtClean="0"/>
              <a:t> Town Hall meetings with external stakeholders</a:t>
            </a:r>
          </a:p>
          <a:p>
            <a:pPr lvl="0"/>
            <a:r>
              <a:rPr lang="en-US" sz="1400" baseline="0" dirty="0" smtClean="0"/>
              <a:t>- With goal of making recommendations to the Board of Governors in September this year</a:t>
            </a:r>
            <a:endParaRPr lang="en-US" sz="1400" dirty="0" smtClean="0"/>
          </a:p>
        </p:txBody>
      </p:sp>
    </p:spTree>
    <p:extLst>
      <p:ext uri="{BB962C8B-B14F-4D97-AF65-F5344CB8AC3E}">
        <p14:creationId xmlns:p14="http://schemas.microsoft.com/office/powerpoint/2010/main" val="1591665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r>
              <a:rPr lang="en-US" sz="1400" dirty="0" smtClean="0"/>
              <a:t>&lt;Thank JP Morgan Chase &amp; Chancellor’s Circle&gt;</a:t>
            </a:r>
            <a:endParaRPr lang="en-US" sz="1400" dirty="0"/>
          </a:p>
        </p:txBody>
      </p:sp>
    </p:spTree>
    <p:extLst>
      <p:ext uri="{BB962C8B-B14F-4D97-AF65-F5344CB8AC3E}">
        <p14:creationId xmlns:p14="http://schemas.microsoft.com/office/powerpoint/2010/main" val="159249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Rajinder’s</a:t>
            </a:r>
            <a:r>
              <a:rPr lang="en-US" dirty="0" smtClean="0"/>
              <a:t> presentation, 2:30-2:45</a:t>
            </a:r>
            <a:endParaRPr lang="en-US" dirty="0"/>
          </a:p>
        </p:txBody>
      </p:sp>
      <p:sp>
        <p:nvSpPr>
          <p:cNvPr id="4" name="Slide Number Placeholder 3"/>
          <p:cNvSpPr>
            <a:spLocks noGrp="1"/>
          </p:cNvSpPr>
          <p:nvPr>
            <p:ph type="sldNum" sz="quarter" idx="10"/>
          </p:nvPr>
        </p:nvSpPr>
        <p:spPr/>
        <p:txBody>
          <a:bodyPr/>
          <a:lstStyle/>
          <a:p>
            <a:fld id="{CE34897A-2E52-4BCE-8471-579DD545CB1F}" type="slidenum">
              <a:rPr lang="en-US" smtClean="0"/>
              <a:t>20</a:t>
            </a:fld>
            <a:endParaRPr lang="en-US"/>
          </a:p>
        </p:txBody>
      </p:sp>
    </p:spTree>
    <p:extLst>
      <p:ext uri="{BB962C8B-B14F-4D97-AF65-F5344CB8AC3E}">
        <p14:creationId xmlns:p14="http://schemas.microsoft.com/office/powerpoint/2010/main" val="1906975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3225"/>
            <a:ext cx="7772400" cy="14700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0" y="3200400"/>
            <a:ext cx="7086600" cy="609600"/>
          </a:xfrm>
        </p:spPr>
        <p:txBody>
          <a:bodyPr>
            <a:noAutofit/>
          </a:bodyPr>
          <a:lstStyle>
            <a:lvl1pPr marL="0" indent="0" algn="l">
              <a:buNone/>
              <a:defRPr sz="2000" spc="150" baseline="0">
                <a:solidFill>
                  <a:srgbClr val="7EA0C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0D9C99-9688-4A44-B13B-5C03A386195C}" type="datetimeFigureOut">
              <a:rPr lang="en-US" smtClean="0"/>
              <a:t>2/29/2016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17624D-5988-455F-9F4D-70B9F2E294B7}" type="slidenum">
              <a:rPr lang="en-US" smtClean="0"/>
              <a:t>‹#›</a:t>
            </a:fld>
            <a:endParaRPr lang="en-US"/>
          </a:p>
        </p:txBody>
      </p:sp>
    </p:spTree>
    <p:extLst>
      <p:ext uri="{BB962C8B-B14F-4D97-AF65-F5344CB8AC3E}">
        <p14:creationId xmlns:p14="http://schemas.microsoft.com/office/powerpoint/2010/main" val="2233865888"/>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0D9C99-9688-4A44-B13B-5C03A386195C}" type="datetimeFigureOut">
              <a:rPr lang="en-US" smtClean="0"/>
              <a:t>2/29/2016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17624D-5988-455F-9F4D-70B9F2E294B7}" type="slidenum">
              <a:rPr lang="en-US" smtClean="0"/>
              <a:t>‹#›</a:t>
            </a:fld>
            <a:endParaRPr lang="en-US"/>
          </a:p>
        </p:txBody>
      </p:sp>
    </p:spTree>
    <p:extLst>
      <p:ext uri="{BB962C8B-B14F-4D97-AF65-F5344CB8AC3E}">
        <p14:creationId xmlns:p14="http://schemas.microsoft.com/office/powerpoint/2010/main" val="3324034150"/>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0D9C99-9688-4A44-B13B-5C03A386195C}" type="datetimeFigureOut">
              <a:rPr lang="en-US" smtClean="0"/>
              <a:t>2/29/2016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17624D-5988-455F-9F4D-70B9F2E294B7}" type="slidenum">
              <a:rPr lang="en-US" smtClean="0"/>
              <a:t>‹#›</a:t>
            </a:fld>
            <a:endParaRPr lang="en-US"/>
          </a:p>
        </p:txBody>
      </p:sp>
    </p:spTree>
    <p:extLst>
      <p:ext uri="{BB962C8B-B14F-4D97-AF65-F5344CB8AC3E}">
        <p14:creationId xmlns:p14="http://schemas.microsoft.com/office/powerpoint/2010/main" val="228573899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0D9C99-9688-4A44-B13B-5C03A386195C}" type="datetimeFigureOut">
              <a:rPr lang="en-US" smtClean="0"/>
              <a:t>2/29/2016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17624D-5988-455F-9F4D-70B9F2E294B7}" type="slidenum">
              <a:rPr lang="en-US" smtClean="0"/>
              <a:t>‹#›</a:t>
            </a:fld>
            <a:endParaRPr lang="en-US"/>
          </a:p>
        </p:txBody>
      </p:sp>
    </p:spTree>
    <p:extLst>
      <p:ext uri="{BB962C8B-B14F-4D97-AF65-F5344CB8AC3E}">
        <p14:creationId xmlns:p14="http://schemas.microsoft.com/office/powerpoint/2010/main" val="3524447077"/>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0D9C99-9688-4A44-B13B-5C03A386195C}" type="datetimeFigureOut">
              <a:rPr lang="en-US" smtClean="0"/>
              <a:t>2/29/2016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17624D-5988-455F-9F4D-70B9F2E294B7}" type="slidenum">
              <a:rPr lang="en-US" smtClean="0"/>
              <a:t>‹#›</a:t>
            </a:fld>
            <a:endParaRPr lang="en-US"/>
          </a:p>
        </p:txBody>
      </p:sp>
    </p:spTree>
    <p:extLst>
      <p:ext uri="{BB962C8B-B14F-4D97-AF65-F5344CB8AC3E}">
        <p14:creationId xmlns:p14="http://schemas.microsoft.com/office/powerpoint/2010/main" val="2165310886"/>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0D9C99-9688-4A44-B13B-5C03A386195C}" type="datetimeFigureOut">
              <a:rPr lang="en-US" smtClean="0"/>
              <a:t>2/29/2016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17624D-5988-455F-9F4D-70B9F2E294B7}" type="slidenum">
              <a:rPr lang="en-US" smtClean="0"/>
              <a:t>‹#›</a:t>
            </a:fld>
            <a:endParaRPr lang="en-US"/>
          </a:p>
        </p:txBody>
      </p:sp>
    </p:spTree>
    <p:extLst>
      <p:ext uri="{BB962C8B-B14F-4D97-AF65-F5344CB8AC3E}">
        <p14:creationId xmlns:p14="http://schemas.microsoft.com/office/powerpoint/2010/main" val="1889612805"/>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80D9C99-9688-4A44-B13B-5C03A386195C}" type="datetimeFigureOut">
              <a:rPr lang="en-US" smtClean="0"/>
              <a:t>2/29/2016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617624D-5988-455F-9F4D-70B9F2E294B7}" type="slidenum">
              <a:rPr lang="en-US" smtClean="0"/>
              <a:t>‹#›</a:t>
            </a:fld>
            <a:endParaRPr lang="en-US"/>
          </a:p>
        </p:txBody>
      </p:sp>
    </p:spTree>
    <p:extLst>
      <p:ext uri="{BB962C8B-B14F-4D97-AF65-F5344CB8AC3E}">
        <p14:creationId xmlns:p14="http://schemas.microsoft.com/office/powerpoint/2010/main" val="2966220140"/>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80D9C99-9688-4A44-B13B-5C03A386195C}" type="datetimeFigureOut">
              <a:rPr lang="en-US" smtClean="0"/>
              <a:t>2/29/2016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617624D-5988-455F-9F4D-70B9F2E294B7}" type="slidenum">
              <a:rPr lang="en-US" smtClean="0"/>
              <a:t>‹#›</a:t>
            </a:fld>
            <a:endParaRPr lang="en-US"/>
          </a:p>
        </p:txBody>
      </p:sp>
    </p:spTree>
    <p:extLst>
      <p:ext uri="{BB962C8B-B14F-4D97-AF65-F5344CB8AC3E}">
        <p14:creationId xmlns:p14="http://schemas.microsoft.com/office/powerpoint/2010/main" val="1634834366"/>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80D9C99-9688-4A44-B13B-5C03A386195C}" type="datetimeFigureOut">
              <a:rPr lang="en-US" smtClean="0"/>
              <a:t>2/29/2016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617624D-5988-455F-9F4D-70B9F2E294B7}" type="slidenum">
              <a:rPr lang="en-US" smtClean="0"/>
              <a:t>‹#›</a:t>
            </a:fld>
            <a:endParaRPr lang="en-US"/>
          </a:p>
        </p:txBody>
      </p:sp>
    </p:spTree>
    <p:extLst>
      <p:ext uri="{BB962C8B-B14F-4D97-AF65-F5344CB8AC3E}">
        <p14:creationId xmlns:p14="http://schemas.microsoft.com/office/powerpoint/2010/main" val="2756021032"/>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0D9C99-9688-4A44-B13B-5C03A386195C}" type="datetimeFigureOut">
              <a:rPr lang="en-US" smtClean="0"/>
              <a:t>2/29/2016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17624D-5988-455F-9F4D-70B9F2E294B7}" type="slidenum">
              <a:rPr lang="en-US" smtClean="0"/>
              <a:t>‹#›</a:t>
            </a:fld>
            <a:endParaRPr lang="en-US"/>
          </a:p>
        </p:txBody>
      </p:sp>
    </p:spTree>
    <p:extLst>
      <p:ext uri="{BB962C8B-B14F-4D97-AF65-F5344CB8AC3E}">
        <p14:creationId xmlns:p14="http://schemas.microsoft.com/office/powerpoint/2010/main" val="376239672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0D9C99-9688-4A44-B13B-5C03A386195C}" type="datetimeFigureOut">
              <a:rPr lang="en-US" smtClean="0"/>
              <a:t>2/29/2016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17624D-5988-455F-9F4D-70B9F2E294B7}" type="slidenum">
              <a:rPr lang="en-US" smtClean="0"/>
              <a:t>‹#›</a:t>
            </a:fld>
            <a:endParaRPr lang="en-US"/>
          </a:p>
        </p:txBody>
      </p:sp>
    </p:spTree>
    <p:extLst>
      <p:ext uri="{BB962C8B-B14F-4D97-AF65-F5344CB8AC3E}">
        <p14:creationId xmlns:p14="http://schemas.microsoft.com/office/powerpoint/2010/main" val="1379829593"/>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0" y="0"/>
            <a:ext cx="9143998"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6554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5.png"/><Relationship Id="rId26" Type="http://schemas.openxmlformats.org/officeDocument/2006/relationships/image" Target="../media/image33.jpeg"/><Relationship Id="rId3" Type="http://schemas.openxmlformats.org/officeDocument/2006/relationships/image" Target="../media/image11.jpeg"/><Relationship Id="rId21" Type="http://schemas.openxmlformats.org/officeDocument/2006/relationships/image" Target="../media/image28.jpe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10.png"/><Relationship Id="rId25" Type="http://schemas.openxmlformats.org/officeDocument/2006/relationships/image" Target="../media/image32.png"/><Relationship Id="rId2" Type="http://schemas.openxmlformats.org/officeDocument/2006/relationships/notesSlide" Target="../notesSlides/notesSlide8.xml"/><Relationship Id="rId16" Type="http://schemas.openxmlformats.org/officeDocument/2006/relationships/image" Target="../media/image24.png"/><Relationship Id="rId20" Type="http://schemas.openxmlformats.org/officeDocument/2006/relationships/image" Target="../media/image27.jpeg"/><Relationship Id="rId29"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1.jpe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8.pn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29.jpeg"/><Relationship Id="rId27"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250"/>
            <a:ext cx="8229600" cy="4190999"/>
          </a:xfrm>
        </p:spPr>
        <p:txBody>
          <a:bodyPr>
            <a:normAutofit/>
          </a:bodyPr>
          <a:lstStyle/>
          <a:p>
            <a:r>
              <a:rPr lang="en-US" sz="3200" dirty="0" smtClean="0"/>
              <a:t>Retention and Development CSI Task Force 5.7 (c) Higher Education Partnerships and </a:t>
            </a:r>
            <a:br>
              <a:rPr lang="en-US" sz="3200" dirty="0" smtClean="0"/>
            </a:br>
            <a:r>
              <a:rPr lang="en-US" sz="3200" dirty="0" smtClean="0"/>
              <a:t>New World of Work 21</a:t>
            </a:r>
            <a:r>
              <a:rPr lang="en-US" sz="3200" baseline="30000" dirty="0" smtClean="0"/>
              <a:t>st</a:t>
            </a:r>
            <a:r>
              <a:rPr lang="en-US" sz="3200" dirty="0" smtClean="0"/>
              <a:t> Century Skills Program</a:t>
            </a:r>
            <a:endParaRPr lang="en-US" sz="3200" dirty="0"/>
          </a:p>
        </p:txBody>
      </p:sp>
      <p:sp>
        <p:nvSpPr>
          <p:cNvPr id="3" name="Subtitle 2"/>
          <p:cNvSpPr>
            <a:spLocks noGrp="1"/>
          </p:cNvSpPr>
          <p:nvPr>
            <p:ph type="subTitle" idx="1"/>
          </p:nvPr>
        </p:nvSpPr>
        <p:spPr>
          <a:xfrm>
            <a:off x="474955" y="3064275"/>
            <a:ext cx="7543800" cy="2180948"/>
          </a:xfrm>
        </p:spPr>
        <p:txBody>
          <a:bodyPr>
            <a:noAutofit/>
          </a:bodyPr>
          <a:lstStyle/>
          <a:p>
            <a:pPr algn="l">
              <a:spcBef>
                <a:spcPts val="0"/>
              </a:spcBef>
              <a:spcAft>
                <a:spcPts val="600"/>
              </a:spcAft>
            </a:pPr>
            <a:r>
              <a:rPr lang="en-US" sz="1800" dirty="0" smtClean="0"/>
              <a:t>With Support and Interest from</a:t>
            </a:r>
          </a:p>
          <a:p>
            <a:pPr marL="342900" indent="-228600" algn="l">
              <a:lnSpc>
                <a:spcPts val="1800"/>
              </a:lnSpc>
              <a:spcBef>
                <a:spcPts val="0"/>
              </a:spcBef>
              <a:spcAft>
                <a:spcPts val="600"/>
              </a:spcAft>
              <a:buFont typeface="Arial"/>
              <a:buChar char="•"/>
            </a:pPr>
            <a:r>
              <a:rPr lang="en-US" sz="1800" dirty="0" smtClean="0"/>
              <a:t>THE </a:t>
            </a:r>
            <a:r>
              <a:rPr lang="en-US" sz="1800" dirty="0"/>
              <a:t>CALIFORNIA COMMUNITY COLLEGES CHANCELLOR’S OFFICE “DOING WHAT MATTERS” INITIATIVE</a:t>
            </a:r>
          </a:p>
          <a:p>
            <a:pPr marL="342900" indent="-228600" algn="l">
              <a:lnSpc>
                <a:spcPts val="1800"/>
              </a:lnSpc>
              <a:spcBef>
                <a:spcPts val="0"/>
              </a:spcBef>
              <a:spcAft>
                <a:spcPts val="600"/>
              </a:spcAft>
              <a:buFont typeface="Arial"/>
              <a:buChar char="•"/>
            </a:pPr>
            <a:r>
              <a:rPr lang="en-US" sz="1800" dirty="0" smtClean="0"/>
              <a:t>THE FOUNDATION FOR CALIFORNIA COMMUNITY COLLEGES</a:t>
            </a:r>
          </a:p>
          <a:p>
            <a:pPr marL="342900" indent="-228600" algn="l">
              <a:lnSpc>
                <a:spcPts val="1800"/>
              </a:lnSpc>
              <a:spcBef>
                <a:spcPts val="0"/>
              </a:spcBef>
              <a:spcAft>
                <a:spcPts val="600"/>
              </a:spcAft>
              <a:buFont typeface="Arial"/>
              <a:buChar char="•"/>
            </a:pPr>
            <a:r>
              <a:rPr lang="en-US" sz="1800" dirty="0" smtClean="0"/>
              <a:t>THE NATIONAL ASSOCIATION FOR COMMUNITY COLLEGE ENTREPRENEURSHIP</a:t>
            </a:r>
          </a:p>
          <a:p>
            <a:pPr marL="342900" indent="-228600" algn="l">
              <a:lnSpc>
                <a:spcPts val="1800"/>
              </a:lnSpc>
              <a:spcBef>
                <a:spcPts val="0"/>
              </a:spcBef>
              <a:spcAft>
                <a:spcPts val="600"/>
              </a:spcAft>
              <a:buFont typeface="Arial"/>
              <a:buChar char="•"/>
            </a:pPr>
            <a:r>
              <a:rPr lang="en-US" sz="1800" dirty="0"/>
              <a:t>THE MOZILLA </a:t>
            </a:r>
            <a:r>
              <a:rPr lang="en-US" sz="1800" dirty="0" smtClean="0"/>
              <a:t>FOUNDATION</a:t>
            </a:r>
          </a:p>
          <a:p>
            <a:pPr marL="342900" indent="-228600" algn="l">
              <a:lnSpc>
                <a:spcPts val="1800"/>
              </a:lnSpc>
              <a:spcBef>
                <a:spcPts val="0"/>
              </a:spcBef>
              <a:spcAft>
                <a:spcPts val="600"/>
              </a:spcAft>
              <a:buFont typeface="Arial"/>
              <a:buChar char="•"/>
            </a:pPr>
            <a:r>
              <a:rPr lang="en-US" sz="1800" dirty="0" smtClean="0"/>
              <a:t>MDRC NATIONAL RESEARCH GROUP</a:t>
            </a:r>
          </a:p>
          <a:p>
            <a:endParaRPr lang="en-US" sz="1800" dirty="0"/>
          </a:p>
        </p:txBody>
      </p:sp>
    </p:spTree>
    <p:extLst>
      <p:ext uri="{BB962C8B-B14F-4D97-AF65-F5344CB8AC3E}">
        <p14:creationId xmlns:p14="http://schemas.microsoft.com/office/powerpoint/2010/main" val="1705293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t>NWoW</a:t>
            </a:r>
            <a:r>
              <a:rPr lang="en-US" sz="2800" dirty="0" smtClean="0"/>
              <a:t> Integrated into Competency </a:t>
            </a:r>
            <a:r>
              <a:rPr lang="en-US" sz="2800" dirty="0"/>
              <a:t>B</a:t>
            </a:r>
            <a:r>
              <a:rPr lang="en-US" sz="2800" dirty="0" smtClean="0"/>
              <a:t>ased </a:t>
            </a:r>
            <a:r>
              <a:rPr lang="en-US" sz="2800" dirty="0"/>
              <a:t>T</a:t>
            </a:r>
            <a:r>
              <a:rPr lang="en-US" sz="2800" dirty="0" smtClean="0"/>
              <a:t>alent </a:t>
            </a:r>
            <a:r>
              <a:rPr lang="en-US" sz="2800" dirty="0"/>
              <a:t>M</a:t>
            </a:r>
            <a:r>
              <a:rPr lang="en-US" sz="2800" dirty="0" smtClean="0"/>
              <a:t>anagement </a:t>
            </a:r>
            <a:r>
              <a:rPr lang="en-US" sz="2800" dirty="0"/>
              <a:t>A</a:t>
            </a:r>
            <a:r>
              <a:rPr lang="en-US" sz="2800" dirty="0" smtClean="0"/>
              <a:t>pproach </a:t>
            </a:r>
            <a:endParaRPr lang="en-US" sz="28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2649736" y="584865"/>
            <a:ext cx="4215810" cy="58576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14985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2800" b="1" dirty="0" smtClean="0"/>
              <a:t>NEXT STEPS: </a:t>
            </a:r>
            <a:br>
              <a:rPr lang="en-US" sz="2800" b="1" dirty="0" smtClean="0"/>
            </a:br>
            <a:r>
              <a:rPr lang="en-US" sz="2400" dirty="0" smtClean="0"/>
              <a:t>CSI 5.3 Operationalizes Foundational Model in Training first </a:t>
            </a:r>
            <a:br>
              <a:rPr lang="en-US" sz="2400" dirty="0" smtClean="0"/>
            </a:br>
            <a:r>
              <a:rPr lang="en-US" sz="2400" dirty="0" smtClean="0"/>
              <a:t>using an “In and Up” Strategy</a:t>
            </a:r>
            <a:endParaRPr lang="en-US" sz="2400"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6755864" cy="39471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9850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46130055"/>
              </p:ext>
            </p:extLst>
          </p:nvPr>
        </p:nvGraphicFramePr>
        <p:xfrm>
          <a:off x="88015" y="25148"/>
          <a:ext cx="9244587" cy="6832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p:cNvCxnSpPr/>
          <p:nvPr/>
        </p:nvCxnSpPr>
        <p:spPr>
          <a:xfrm>
            <a:off x="235974" y="3634125"/>
            <a:ext cx="8742547" cy="8514"/>
          </a:xfrm>
          <a:prstGeom prst="line">
            <a:avLst/>
          </a:prstGeom>
          <a:ln>
            <a:prstDash val="dashDot"/>
          </a:ln>
        </p:spPr>
        <p:style>
          <a:lnRef idx="2">
            <a:schemeClr val="dk1"/>
          </a:lnRef>
          <a:fillRef idx="0">
            <a:schemeClr val="dk1"/>
          </a:fillRef>
          <a:effectRef idx="1">
            <a:schemeClr val="dk1"/>
          </a:effectRef>
          <a:fontRef idx="minor">
            <a:schemeClr val="tx1"/>
          </a:fontRef>
        </p:style>
      </p:cxnSp>
      <p:sp>
        <p:nvSpPr>
          <p:cNvPr id="5" name="Diamond 4"/>
          <p:cNvSpPr/>
          <p:nvPr/>
        </p:nvSpPr>
        <p:spPr>
          <a:xfrm>
            <a:off x="3968835" y="3290676"/>
            <a:ext cx="301762" cy="301795"/>
          </a:xfrm>
          <a:prstGeom prst="diamon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TextBox 8"/>
          <p:cNvSpPr txBox="1"/>
          <p:nvPr/>
        </p:nvSpPr>
        <p:spPr>
          <a:xfrm>
            <a:off x="4029421" y="1936652"/>
            <a:ext cx="2648482" cy="461665"/>
          </a:xfrm>
          <a:prstGeom prst="rect">
            <a:avLst/>
          </a:prstGeom>
          <a:noFill/>
        </p:spPr>
        <p:txBody>
          <a:bodyPr wrap="none" rtlCol="0">
            <a:spAutoFit/>
          </a:bodyPr>
          <a:lstStyle/>
          <a:p>
            <a:pPr lvl="0"/>
            <a:r>
              <a:rPr lang="en-US" sz="2400" dirty="0" smtClean="0">
                <a:solidFill>
                  <a:schemeClr val="bg1"/>
                </a:solidFill>
              </a:rPr>
              <a:t>Community Colleges</a:t>
            </a:r>
          </a:p>
        </p:txBody>
      </p:sp>
      <p:sp>
        <p:nvSpPr>
          <p:cNvPr id="10" name="TextBox 9"/>
          <p:cNvSpPr txBox="1"/>
          <p:nvPr/>
        </p:nvSpPr>
        <p:spPr>
          <a:xfrm>
            <a:off x="6762281" y="4336895"/>
            <a:ext cx="1828065" cy="830997"/>
          </a:xfrm>
          <a:prstGeom prst="rect">
            <a:avLst/>
          </a:prstGeom>
          <a:noFill/>
        </p:spPr>
        <p:txBody>
          <a:bodyPr wrap="none" rtlCol="0">
            <a:spAutoFit/>
          </a:bodyPr>
          <a:lstStyle/>
          <a:p>
            <a:pPr lvl="0"/>
            <a:r>
              <a:rPr lang="en-US" sz="2400" dirty="0" smtClean="0">
                <a:solidFill>
                  <a:schemeClr val="bg1"/>
                </a:solidFill>
              </a:rPr>
              <a:t>Civil Service </a:t>
            </a:r>
          </a:p>
          <a:p>
            <a:pPr lvl="0"/>
            <a:r>
              <a:rPr lang="en-US" sz="2400" dirty="0" smtClean="0">
                <a:solidFill>
                  <a:schemeClr val="bg1"/>
                </a:solidFill>
              </a:rPr>
              <a:t>Departments</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327" y="4539175"/>
            <a:ext cx="421391" cy="426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822020" y="4484076"/>
            <a:ext cx="2275830" cy="523220"/>
          </a:xfrm>
          <a:prstGeom prst="rect">
            <a:avLst/>
          </a:prstGeom>
        </p:spPr>
        <p:txBody>
          <a:bodyPr wrap="square">
            <a:spAutoFit/>
          </a:bodyPr>
          <a:lstStyle/>
          <a:p>
            <a:pPr lvl="0"/>
            <a:r>
              <a:rPr lang="en-US" sz="1400" dirty="0" smtClean="0">
                <a:solidFill>
                  <a:schemeClr val="bg1"/>
                </a:solidFill>
              </a:rPr>
              <a:t>Shared HRIS Competency</a:t>
            </a:r>
          </a:p>
          <a:p>
            <a:pPr lvl="0"/>
            <a:r>
              <a:rPr lang="en-US" sz="1400" dirty="0" smtClean="0">
                <a:solidFill>
                  <a:schemeClr val="bg1"/>
                </a:solidFill>
              </a:rPr>
              <a:t>Data/Digital Badges</a:t>
            </a:r>
          </a:p>
        </p:txBody>
      </p:sp>
      <p:sp>
        <p:nvSpPr>
          <p:cNvPr id="13" name="Rectangle 12"/>
          <p:cNvSpPr/>
          <p:nvPr/>
        </p:nvSpPr>
        <p:spPr>
          <a:xfrm>
            <a:off x="1097280" y="353701"/>
            <a:ext cx="7072962" cy="830997"/>
          </a:xfrm>
          <a:prstGeom prst="rect">
            <a:avLst/>
          </a:prstGeom>
        </p:spPr>
        <p:txBody>
          <a:bodyPr wrap="none">
            <a:spAutoFit/>
          </a:bodyPr>
          <a:lstStyle/>
          <a:p>
            <a:pPr lvl="0" algn="ctr"/>
            <a:r>
              <a:rPr lang="en-US" sz="2400" b="1" dirty="0" smtClean="0">
                <a:solidFill>
                  <a:schemeClr val="bg1"/>
                </a:solidFill>
              </a:rPr>
              <a:t>Competency Based Public to Public Career Pathways: </a:t>
            </a:r>
          </a:p>
          <a:p>
            <a:pPr lvl="0" algn="ctr"/>
            <a:r>
              <a:rPr lang="en-US" sz="2400" b="1" dirty="0" smtClean="0">
                <a:solidFill>
                  <a:schemeClr val="bg1"/>
                </a:solidFill>
              </a:rPr>
              <a:t>A </a:t>
            </a:r>
            <a:r>
              <a:rPr lang="en-US" sz="2400" b="1" dirty="0">
                <a:solidFill>
                  <a:schemeClr val="bg1"/>
                </a:solidFill>
              </a:rPr>
              <a:t>S</a:t>
            </a:r>
            <a:r>
              <a:rPr lang="en-US" sz="2400" b="1" dirty="0" smtClean="0">
                <a:solidFill>
                  <a:schemeClr val="bg1"/>
                </a:solidFill>
              </a:rPr>
              <a:t>tructural Coupling Model</a:t>
            </a:r>
          </a:p>
        </p:txBody>
      </p:sp>
      <p:cxnSp>
        <p:nvCxnSpPr>
          <p:cNvPr id="6" name="Straight Arrow Connector 5"/>
          <p:cNvCxnSpPr/>
          <p:nvPr/>
        </p:nvCxnSpPr>
        <p:spPr>
          <a:xfrm>
            <a:off x="3352800" y="2706837"/>
            <a:ext cx="1533832" cy="1503908"/>
          </a:xfrm>
          <a:prstGeom prst="straightConnector1">
            <a:avLst/>
          </a:prstGeom>
          <a:ln>
            <a:prstDash val="lgDash"/>
            <a:headEnd type="arrow"/>
            <a:tailEnd type="arrow"/>
          </a:ln>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p:nvPr/>
        </p:nvCxnSpPr>
        <p:spPr>
          <a:xfrm>
            <a:off x="466293" y="5090141"/>
            <a:ext cx="415465" cy="328295"/>
          </a:xfrm>
          <a:prstGeom prst="straightConnector1">
            <a:avLst/>
          </a:prstGeom>
          <a:ln w="25400">
            <a:prstDash val="lgDash"/>
            <a:headEnd type="arrow"/>
            <a:tailEnd type="arrow"/>
          </a:ln>
        </p:spPr>
        <p:style>
          <a:lnRef idx="2">
            <a:schemeClr val="accent3"/>
          </a:lnRef>
          <a:fillRef idx="0">
            <a:schemeClr val="accent3"/>
          </a:fillRef>
          <a:effectRef idx="1">
            <a:schemeClr val="accent3"/>
          </a:effectRef>
          <a:fontRef idx="minor">
            <a:schemeClr val="tx1"/>
          </a:fontRef>
        </p:style>
      </p:cxnSp>
      <p:sp>
        <p:nvSpPr>
          <p:cNvPr id="26" name="Rectangle 25"/>
          <p:cNvSpPr/>
          <p:nvPr/>
        </p:nvSpPr>
        <p:spPr>
          <a:xfrm>
            <a:off x="822020" y="5034394"/>
            <a:ext cx="1176219" cy="307777"/>
          </a:xfrm>
          <a:prstGeom prst="rect">
            <a:avLst/>
          </a:prstGeom>
        </p:spPr>
        <p:txBody>
          <a:bodyPr wrap="none">
            <a:spAutoFit/>
          </a:bodyPr>
          <a:lstStyle/>
          <a:p>
            <a:pPr lvl="0"/>
            <a:r>
              <a:rPr lang="en-US" sz="1400" dirty="0" smtClean="0">
                <a:solidFill>
                  <a:schemeClr val="bg1"/>
                </a:solidFill>
              </a:rPr>
              <a:t>P2P Pathways</a:t>
            </a:r>
          </a:p>
        </p:txBody>
      </p:sp>
      <p:sp>
        <p:nvSpPr>
          <p:cNvPr id="24" name="Rounded Rectangle 23"/>
          <p:cNvSpPr/>
          <p:nvPr/>
        </p:nvSpPr>
        <p:spPr>
          <a:xfrm>
            <a:off x="235974" y="4386078"/>
            <a:ext cx="2583426" cy="1176521"/>
          </a:xfrm>
          <a:prstGeom prst="roundRect">
            <a:avLst/>
          </a:pr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39837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noGrp="1"/>
          </p:cNvSpPr>
          <p:nvPr>
            <p:ph type="subTitle" idx="4294967295"/>
          </p:nvPr>
        </p:nvSpPr>
        <p:spPr>
          <a:xfrm>
            <a:off x="1143000" y="3219570"/>
            <a:ext cx="6400439" cy="2019868"/>
          </a:xfrm>
        </p:spPr>
        <p:txBody>
          <a:bodyPr wrap="square" lIns="90000" tIns="45000" rIns="90000" bIns="45000" anchor="t">
            <a:normAutofit lnSpcReduction="1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spcAft>
                <a:spcPts val="0"/>
              </a:spcAft>
              <a:buNone/>
            </a:pPr>
            <a:endParaRPr lang="en-US" sz="2400" b="1" dirty="0" smtClean="0">
              <a:latin typeface="Calibri" pitchFamily="34"/>
            </a:endParaRPr>
          </a:p>
          <a:p>
            <a:pPr marL="0" lvl="0" indent="0" algn="ctr">
              <a:spcAft>
                <a:spcPts val="0"/>
              </a:spcAft>
              <a:buNone/>
            </a:pPr>
            <a:endParaRPr lang="en-US" sz="2400" b="1" dirty="0">
              <a:latin typeface="Calibri" pitchFamily="34"/>
            </a:endParaRPr>
          </a:p>
          <a:p>
            <a:pPr marL="0" lvl="0" indent="0" algn="ctr">
              <a:spcAft>
                <a:spcPts val="0"/>
              </a:spcAft>
              <a:buNone/>
            </a:pPr>
            <a:endParaRPr lang="en-US" sz="2400" b="1" dirty="0">
              <a:latin typeface="Calibri" pitchFamily="34"/>
            </a:endParaRPr>
          </a:p>
          <a:p>
            <a:pPr marL="0" lvl="0" indent="0" algn="ctr">
              <a:spcAft>
                <a:spcPts val="0"/>
              </a:spcAft>
              <a:buNone/>
            </a:pPr>
            <a:r>
              <a:rPr lang="en-US" sz="1500" dirty="0" smtClean="0">
                <a:latin typeface="Calibri" pitchFamily="34"/>
              </a:rPr>
              <a:t>Maureen White, Ed.D., SHRM-SCP - Workforce Division, CCCCO</a:t>
            </a:r>
            <a:endParaRPr lang="en-US" sz="1500" dirty="0">
              <a:latin typeface="Calibri" pitchFamily="34"/>
            </a:endParaRPr>
          </a:p>
          <a:p>
            <a:pPr marL="0" lvl="0" indent="0" algn="ctr">
              <a:spcAft>
                <a:spcPts val="0"/>
              </a:spcAft>
              <a:buNone/>
            </a:pPr>
            <a:r>
              <a:rPr lang="en-US" sz="1500" dirty="0">
                <a:latin typeface="Calibri" pitchFamily="34"/>
              </a:rPr>
              <a:t>#</a:t>
            </a:r>
            <a:r>
              <a:rPr lang="en-US" sz="1500" dirty="0" err="1" smtClean="0">
                <a:latin typeface="Calibri" pitchFamily="34"/>
              </a:rPr>
              <a:t>StrongWorkforce</a:t>
            </a:r>
            <a:r>
              <a:rPr lang="en-US" sz="1500" dirty="0" smtClean="0">
                <a:latin typeface="Calibri" pitchFamily="34"/>
              </a:rPr>
              <a:t> </a:t>
            </a:r>
          </a:p>
          <a:p>
            <a:pPr marL="0" lvl="0" indent="0" algn="ctr">
              <a:spcAft>
                <a:spcPts val="0"/>
              </a:spcAft>
              <a:buNone/>
            </a:pPr>
            <a:r>
              <a:rPr lang="en-US" sz="1500" dirty="0" smtClean="0">
                <a:latin typeface="Calibri" pitchFamily="34"/>
              </a:rPr>
              <a:t>@</a:t>
            </a:r>
            <a:r>
              <a:rPr lang="en-US" sz="1500" dirty="0" err="1" smtClean="0">
                <a:latin typeface="Calibri" pitchFamily="34"/>
              </a:rPr>
              <a:t>CalCommColleges</a:t>
            </a:r>
            <a:r>
              <a:rPr lang="en-US" sz="1500" dirty="0" smtClean="0">
                <a:latin typeface="Calibri" pitchFamily="34"/>
              </a:rPr>
              <a:t> @</a:t>
            </a:r>
            <a:r>
              <a:rPr lang="en-US" sz="1500" dirty="0" err="1" smtClean="0">
                <a:latin typeface="Calibri" pitchFamily="34"/>
              </a:rPr>
              <a:t>WorkforceVan</a:t>
            </a:r>
            <a:endParaRPr lang="en-US" sz="1500" dirty="0" smtClean="0">
              <a:latin typeface="Calibri" pitchFamily="34"/>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1483" y="1279171"/>
            <a:ext cx="5640694" cy="1940399"/>
          </a:xfrm>
          <a:prstGeom prst="rect">
            <a:avLst/>
          </a:prstGeom>
          <a:noFill/>
          <a:ln>
            <a:noFill/>
          </a:ln>
        </p:spPr>
      </p:pic>
      <p:sp>
        <p:nvSpPr>
          <p:cNvPr id="6" name="Shape 105"/>
          <p:cNvSpPr/>
          <p:nvPr/>
        </p:nvSpPr>
        <p:spPr>
          <a:xfrm>
            <a:off x="1997228" y="3822675"/>
            <a:ext cx="4663456" cy="41036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rPr sz="2000" b="1" dirty="0" smtClean="0">
                <a:solidFill>
                  <a:schemeClr val="bg1"/>
                </a:solidFill>
                <a:latin typeface="Arial"/>
                <a:ea typeface="Arial"/>
                <a:cs typeface="Arial"/>
                <a:sym typeface="Arial"/>
              </a:rPr>
              <a:t>www.</a:t>
            </a:r>
            <a:r>
              <a:rPr sz="2000" b="1" dirty="0" smtClean="0">
                <a:solidFill>
                  <a:srgbClr val="FBAB18"/>
                </a:solidFill>
                <a:latin typeface="Arial"/>
                <a:ea typeface="Arial"/>
                <a:cs typeface="Arial"/>
                <a:sym typeface="Arial"/>
              </a:rPr>
              <a:t>DoingWhatM</a:t>
            </a:r>
            <a:r>
              <a:rPr lang="en-US" sz="2000" b="1" dirty="0" smtClean="0">
                <a:solidFill>
                  <a:srgbClr val="FBAB18"/>
                </a:solidFill>
                <a:latin typeface="Arial"/>
                <a:ea typeface="Arial"/>
                <a:cs typeface="Arial"/>
                <a:sym typeface="Arial"/>
              </a:rPr>
              <a:t>ATTERS</a:t>
            </a:r>
            <a:r>
              <a:rPr sz="2000" b="1" dirty="0" smtClean="0">
                <a:solidFill>
                  <a:schemeClr val="bg1"/>
                </a:solidFill>
                <a:latin typeface="Arial"/>
                <a:ea typeface="Arial"/>
                <a:cs typeface="Arial"/>
                <a:sym typeface="Arial"/>
              </a:rPr>
              <a:t>.cccco.edu</a:t>
            </a:r>
            <a:endParaRPr sz="2000" b="1"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280784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ApeopleShape.png"/>
          <p:cNvPicPr>
            <a:picLocks noChangeAspect="1"/>
          </p:cNvPicPr>
          <p:nvPr/>
        </p:nvPicPr>
        <p:blipFill>
          <a:blip r:embed="rId3" cstate="print"/>
          <a:stretch>
            <a:fillRect/>
          </a:stretch>
        </p:blipFill>
        <p:spPr>
          <a:xfrm>
            <a:off x="5224271" y="1307593"/>
            <a:ext cx="3608834" cy="4035262"/>
          </a:xfrm>
          <a:prstGeom prst="rect">
            <a:avLst/>
          </a:prstGeom>
        </p:spPr>
      </p:pic>
      <p:sp>
        <p:nvSpPr>
          <p:cNvPr id="2" name="Title 1"/>
          <p:cNvSpPr txBox="1">
            <a:spLocks noGrp="1"/>
          </p:cNvSpPr>
          <p:nvPr>
            <p:ph type="title" idx="4294967295"/>
          </p:nvPr>
        </p:nvSpPr>
        <p:spPr>
          <a:xfrm>
            <a:off x="152400" y="326951"/>
            <a:ext cx="8352430" cy="852985"/>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200" b="1" dirty="0"/>
              <a:t>Task Force </a:t>
            </a:r>
            <a:r>
              <a:rPr lang="en-US" sz="3200" b="1" dirty="0" smtClean="0"/>
              <a:t>Roll Out</a:t>
            </a:r>
            <a:r>
              <a:rPr lang="en-US" sz="3200" b="1" dirty="0"/>
              <a:t/>
            </a:r>
            <a:br>
              <a:rPr lang="en-US" sz="3200" b="1" dirty="0"/>
            </a:br>
            <a:endParaRPr lang="en-US" sz="3200" b="1" dirty="0"/>
          </a:p>
        </p:txBody>
      </p:sp>
      <p:grpSp>
        <p:nvGrpSpPr>
          <p:cNvPr id="6" name="Group 5"/>
          <p:cNvGrpSpPr/>
          <p:nvPr/>
        </p:nvGrpSpPr>
        <p:grpSpPr>
          <a:xfrm>
            <a:off x="-76200" y="0"/>
            <a:ext cx="1588537" cy="516526"/>
            <a:chOff x="2362200" y="4648200"/>
            <a:chExt cx="1588537" cy="516526"/>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4648200"/>
              <a:ext cx="381000" cy="381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Box 7"/>
            <p:cNvSpPr txBox="1"/>
            <p:nvPr/>
          </p:nvSpPr>
          <p:spPr>
            <a:xfrm>
              <a:off x="2614474" y="4703061"/>
              <a:ext cx="1336263" cy="461665"/>
            </a:xfrm>
            <a:prstGeom prst="rect">
              <a:avLst/>
            </a:prstGeom>
            <a:noFill/>
          </p:spPr>
          <p:txBody>
            <a:bodyPr wrap="none" rtlCol="0">
              <a:spAutoFit/>
            </a:bodyPr>
            <a:lstStyle/>
            <a:p>
              <a:r>
                <a:rPr lang="en-US" sz="1200" dirty="0">
                  <a:solidFill>
                    <a:schemeClr val="bg1"/>
                  </a:solidFill>
                </a:rPr>
                <a:t>#</a:t>
              </a:r>
              <a:r>
                <a:rPr lang="en-US" sz="1200" dirty="0" err="1">
                  <a:solidFill>
                    <a:schemeClr val="bg1"/>
                  </a:solidFill>
                </a:rPr>
                <a:t>StrongWorkforce</a:t>
              </a:r>
              <a:endParaRPr lang="en-US" sz="1200" dirty="0">
                <a:solidFill>
                  <a:schemeClr val="bg1"/>
                </a:solidFill>
              </a:endParaRPr>
            </a:p>
            <a:p>
              <a:endParaRPr lang="en-US" sz="1200" dirty="0"/>
            </a:p>
          </p:txBody>
        </p:sp>
      </p:grpSp>
      <p:sp>
        <p:nvSpPr>
          <p:cNvPr id="3" name="Content Placeholder 2"/>
          <p:cNvSpPr txBox="1">
            <a:spLocks noGrp="1"/>
          </p:cNvSpPr>
          <p:nvPr>
            <p:ph type="body" idx="4294967295"/>
          </p:nvPr>
        </p:nvSpPr>
        <p:spPr>
          <a:xfrm>
            <a:off x="381000" y="870402"/>
            <a:ext cx="6284976" cy="4892107"/>
          </a:xfrm>
          <a:noFill/>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pitchFamily="32"/>
                <a:ea typeface="Arial Unicode MS" pitchFamily="2"/>
                <a:cs typeface="Arial Unicode MS"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pitchFamily="32"/>
                <a:ea typeface="Arial Unicode MS" pitchFamily="2"/>
                <a:cs typeface="Arial Unicode MS"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pitchFamily="32"/>
                <a:ea typeface="Arial Unicode MS" pitchFamily="2"/>
                <a:cs typeface="Arial Unicode MS"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5pPr>
            <a:lvl6pPr marL="2591999"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6pPr>
            <a:lvl7pPr marL="3023999"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9pPr>
          </a:lstStyle>
          <a:p>
            <a:pPr marL="0" indent="0">
              <a:spcAft>
                <a:spcPts val="600"/>
              </a:spcAft>
              <a:buSzPct val="110000"/>
              <a:buNone/>
            </a:pPr>
            <a:r>
              <a:rPr sz="3000" b="1" dirty="0" smtClean="0">
                <a:solidFill>
                  <a:schemeClr val="accent6"/>
                </a:solidFill>
                <a:latin typeface="Calibri" pitchFamily="34"/>
                <a:cs typeface="Times New Roman"/>
              </a:rPr>
              <a:t>14</a:t>
            </a:r>
            <a:r>
              <a:rPr sz="3000" b="1" dirty="0" smtClean="0">
                <a:solidFill>
                  <a:schemeClr val="tx1"/>
                </a:solidFill>
                <a:latin typeface="Calibri" pitchFamily="34"/>
                <a:cs typeface="Times New Roman"/>
              </a:rPr>
              <a:t> </a:t>
            </a:r>
            <a:r>
              <a:rPr sz="1800" b="1" dirty="0" smtClean="0">
                <a:solidFill>
                  <a:schemeClr val="bg1"/>
                </a:solidFill>
                <a:latin typeface="Calibri" pitchFamily="34"/>
                <a:cs typeface="Times New Roman"/>
              </a:rPr>
              <a:t>Regional College &amp; Faculty Conversations</a:t>
            </a:r>
          </a:p>
          <a:p>
            <a:pPr marL="716162" lvl="2" indent="-284163">
              <a:spcAft>
                <a:spcPts val="600"/>
              </a:spcAft>
              <a:buSzPct val="110000"/>
              <a:buFont typeface="Wingdings" panose="05000000000000000000" pitchFamily="2" charset="2"/>
              <a:buChar char="ü"/>
            </a:pPr>
            <a:r>
              <a:rPr sz="1400" dirty="0" smtClean="0">
                <a:solidFill>
                  <a:schemeClr val="bg1"/>
                </a:solidFill>
                <a:latin typeface="Calibri" pitchFamily="34"/>
                <a:cs typeface="Times New Roman"/>
              </a:rPr>
              <a:t>Over</a:t>
            </a:r>
            <a:r>
              <a:rPr sz="1400" dirty="0" smtClean="0">
                <a:solidFill>
                  <a:schemeClr val="tx1"/>
                </a:solidFill>
                <a:latin typeface="Calibri" pitchFamily="34"/>
                <a:cs typeface="Times New Roman"/>
              </a:rPr>
              <a:t> </a:t>
            </a:r>
            <a:r>
              <a:rPr b="1" dirty="0" smtClean="0">
                <a:solidFill>
                  <a:schemeClr val="tx2">
                    <a:lumMod val="60000"/>
                    <a:lumOff val="40000"/>
                  </a:schemeClr>
                </a:solidFill>
                <a:latin typeface="Calibri" pitchFamily="34"/>
                <a:cs typeface="Times New Roman"/>
              </a:rPr>
              <a:t>700</a:t>
            </a:r>
            <a:r>
              <a:rPr sz="1400" b="1" dirty="0" smtClean="0">
                <a:solidFill>
                  <a:schemeClr val="tx2">
                    <a:lumMod val="60000"/>
                    <a:lumOff val="40000"/>
                  </a:schemeClr>
                </a:solidFill>
                <a:latin typeface="Calibri" pitchFamily="34"/>
                <a:cs typeface="Times New Roman"/>
              </a:rPr>
              <a:t> </a:t>
            </a:r>
            <a:r>
              <a:rPr sz="1400" dirty="0" smtClean="0">
                <a:solidFill>
                  <a:schemeClr val="bg1"/>
                </a:solidFill>
                <a:latin typeface="Calibri" pitchFamily="34"/>
                <a:cs typeface="Times New Roman"/>
              </a:rPr>
              <a:t>attendees, including 40% faculty</a:t>
            </a:r>
            <a:endParaRPr lang="en-US" sz="1400" dirty="0" smtClean="0">
              <a:solidFill>
                <a:schemeClr val="bg1"/>
              </a:solidFill>
              <a:latin typeface="Calibri" pitchFamily="34"/>
            </a:endParaRPr>
          </a:p>
          <a:p>
            <a:pPr marL="0" indent="0">
              <a:spcAft>
                <a:spcPts val="600"/>
              </a:spcAft>
              <a:buSzPct val="110000"/>
              <a:buNone/>
            </a:pPr>
            <a:r>
              <a:rPr lang="en-US" sz="3000" b="1" dirty="0" smtClean="0">
                <a:solidFill>
                  <a:schemeClr val="accent6"/>
                </a:solidFill>
                <a:latin typeface="Calibri" pitchFamily="34"/>
                <a:cs typeface="Times New Roman"/>
              </a:rPr>
              <a:t>6 </a:t>
            </a:r>
            <a:r>
              <a:rPr lang="en-US" sz="1800" b="1" dirty="0" smtClean="0">
                <a:solidFill>
                  <a:schemeClr val="bg1"/>
                </a:solidFill>
                <a:latin typeface="Calibri" pitchFamily="34"/>
                <a:cs typeface="Times New Roman"/>
              </a:rPr>
              <a:t>Strong Workforce Town Hall Meetings </a:t>
            </a:r>
          </a:p>
          <a:p>
            <a:pPr marL="717749" lvl="2" indent="-285750">
              <a:spcAft>
                <a:spcPts val="600"/>
              </a:spcAft>
              <a:buSzPct val="110000"/>
              <a:buFont typeface="Wingdings" panose="05000000000000000000" pitchFamily="2" charset="2"/>
              <a:buChar char="ü"/>
            </a:pPr>
            <a:r>
              <a:rPr lang="en-US" sz="1400" dirty="0" smtClean="0">
                <a:solidFill>
                  <a:schemeClr val="bg1"/>
                </a:solidFill>
                <a:latin typeface="Calibri" pitchFamily="34"/>
                <a:cs typeface="Times New Roman"/>
              </a:rPr>
              <a:t>Over </a:t>
            </a:r>
            <a:r>
              <a:rPr lang="en-US" b="1" dirty="0" smtClean="0">
                <a:solidFill>
                  <a:schemeClr val="tx2">
                    <a:lumMod val="60000"/>
                    <a:lumOff val="40000"/>
                  </a:schemeClr>
                </a:solidFill>
                <a:latin typeface="Calibri" pitchFamily="34"/>
                <a:cs typeface="Times New Roman"/>
              </a:rPr>
              <a:t>500</a:t>
            </a:r>
            <a:r>
              <a:rPr lang="en-US" sz="1400" b="1" dirty="0" smtClean="0">
                <a:solidFill>
                  <a:schemeClr val="tx1"/>
                </a:solidFill>
                <a:latin typeface="Calibri" pitchFamily="34"/>
                <a:cs typeface="Times New Roman"/>
              </a:rPr>
              <a:t> </a:t>
            </a:r>
            <a:r>
              <a:rPr lang="en-US" sz="1400" dirty="0" smtClean="0">
                <a:solidFill>
                  <a:schemeClr val="bg1"/>
                </a:solidFill>
                <a:latin typeface="Calibri" pitchFamily="34"/>
                <a:cs typeface="Times New Roman"/>
              </a:rPr>
              <a:t>participants in regions across the state</a:t>
            </a:r>
            <a:endParaRPr lang="en-US" sz="1400" dirty="0">
              <a:solidFill>
                <a:schemeClr val="bg1"/>
              </a:solidFill>
              <a:latin typeface="Calibri" pitchFamily="34"/>
              <a:cs typeface="Times New Roman"/>
            </a:endParaRPr>
          </a:p>
          <a:p>
            <a:pPr marL="0" indent="0">
              <a:spcAft>
                <a:spcPts val="600"/>
              </a:spcAft>
              <a:buSzPct val="110000"/>
              <a:buNone/>
            </a:pPr>
            <a:r>
              <a:rPr lang="en-US" sz="3000" b="1" dirty="0" smtClean="0">
                <a:solidFill>
                  <a:schemeClr val="accent6"/>
                </a:solidFill>
                <a:latin typeface="Calibri" pitchFamily="34"/>
                <a:cs typeface="Times New Roman"/>
              </a:rPr>
              <a:t>6 </a:t>
            </a:r>
            <a:r>
              <a:rPr lang="en-US" sz="1800" b="1" dirty="0" smtClean="0">
                <a:solidFill>
                  <a:schemeClr val="bg1"/>
                </a:solidFill>
                <a:latin typeface="Calibri" pitchFamily="34"/>
                <a:cs typeface="Times New Roman"/>
              </a:rPr>
              <a:t>expert background papers </a:t>
            </a:r>
            <a:r>
              <a:rPr lang="en-US" sz="1800" dirty="0" smtClean="0">
                <a:solidFill>
                  <a:schemeClr val="bg1"/>
                </a:solidFill>
                <a:latin typeface="Calibri" pitchFamily="34"/>
                <a:cs typeface="Times New Roman"/>
              </a:rPr>
              <a:t>on common themes</a:t>
            </a:r>
            <a:endParaRPr lang="en-US" sz="1400" dirty="0" smtClean="0">
              <a:solidFill>
                <a:schemeClr val="bg1"/>
              </a:solidFill>
              <a:latin typeface="Calibri" pitchFamily="34"/>
              <a:cs typeface="Times New Roman"/>
            </a:endParaRPr>
          </a:p>
          <a:p>
            <a:pPr marL="716162" lvl="2" indent="-284163">
              <a:spcAft>
                <a:spcPts val="600"/>
              </a:spcAft>
              <a:buSzPct val="110000"/>
              <a:buFont typeface="Wingdings" panose="05000000000000000000" pitchFamily="2" charset="2"/>
              <a:buChar char="ü"/>
            </a:pPr>
            <a:r>
              <a:rPr lang="en-US" sz="1000" dirty="0" smtClean="0">
                <a:solidFill>
                  <a:schemeClr val="bg1"/>
                </a:solidFill>
                <a:latin typeface="Calibri" pitchFamily="34"/>
                <a:cs typeface="Times New Roman"/>
              </a:rPr>
              <a:t> </a:t>
            </a:r>
            <a:r>
              <a:rPr lang="en-US" sz="1400" dirty="0" smtClean="0">
                <a:solidFill>
                  <a:schemeClr val="bg1"/>
                </a:solidFill>
                <a:latin typeface="Calibri" pitchFamily="34"/>
                <a:cs typeface="Times New Roman"/>
              </a:rPr>
              <a:t>Workforce Data &amp; Outcomes</a:t>
            </a:r>
          </a:p>
          <a:p>
            <a:pPr marL="716162" lvl="2" indent="-284163">
              <a:spcAft>
                <a:spcPts val="600"/>
              </a:spcAft>
              <a:buSzPct val="110000"/>
              <a:buFont typeface="Wingdings" panose="05000000000000000000" pitchFamily="2" charset="2"/>
              <a:buChar char="ü"/>
            </a:pPr>
            <a:r>
              <a:rPr lang="en-US" sz="1400" dirty="0" smtClean="0">
                <a:solidFill>
                  <a:schemeClr val="bg1"/>
                </a:solidFill>
                <a:latin typeface="Calibri" pitchFamily="34"/>
                <a:cs typeface="Times New Roman"/>
              </a:rPr>
              <a:t> Curriculum Development &amp; Instructors</a:t>
            </a:r>
          </a:p>
          <a:p>
            <a:pPr marL="716162" lvl="2" indent="-284163">
              <a:spcAft>
                <a:spcPts val="600"/>
              </a:spcAft>
              <a:buSzPct val="110000"/>
              <a:buFont typeface="Wingdings" panose="05000000000000000000" pitchFamily="2" charset="2"/>
              <a:buChar char="ü"/>
            </a:pPr>
            <a:r>
              <a:rPr lang="en-US" sz="1400" dirty="0" smtClean="0">
                <a:solidFill>
                  <a:schemeClr val="bg1"/>
                </a:solidFill>
                <a:latin typeface="Calibri" pitchFamily="34"/>
                <a:cs typeface="Times New Roman"/>
              </a:rPr>
              <a:t> Structured Pathways and Student Support (2 parts)</a:t>
            </a:r>
          </a:p>
          <a:p>
            <a:pPr marL="716162" lvl="2" indent="-284163">
              <a:spcAft>
                <a:spcPts val="600"/>
              </a:spcAft>
              <a:buSzPct val="110000"/>
              <a:buFont typeface="Wingdings" panose="05000000000000000000" pitchFamily="2" charset="2"/>
              <a:buChar char="ü"/>
            </a:pPr>
            <a:r>
              <a:rPr lang="en-US" sz="1400" dirty="0" smtClean="0">
                <a:solidFill>
                  <a:schemeClr val="bg1"/>
                </a:solidFill>
                <a:latin typeface="Calibri" pitchFamily="34"/>
                <a:cs typeface="Times New Roman"/>
              </a:rPr>
              <a:t>Regional Coordination</a:t>
            </a:r>
          </a:p>
          <a:p>
            <a:pPr marL="716162" lvl="2" indent="-284163">
              <a:spcAft>
                <a:spcPts val="600"/>
              </a:spcAft>
              <a:buSzPct val="110000"/>
              <a:buFont typeface="Wingdings" panose="05000000000000000000" pitchFamily="2" charset="2"/>
              <a:buChar char="ü"/>
            </a:pPr>
            <a:r>
              <a:rPr lang="en-US" sz="1400" dirty="0" smtClean="0">
                <a:solidFill>
                  <a:schemeClr val="bg1"/>
                </a:solidFill>
                <a:latin typeface="Calibri" pitchFamily="34"/>
                <a:cs typeface="Times New Roman"/>
              </a:rPr>
              <a:t>Funding</a:t>
            </a:r>
          </a:p>
          <a:p>
            <a:pPr marL="0" indent="0">
              <a:spcAft>
                <a:spcPts val="600"/>
              </a:spcAft>
              <a:buSzPct val="110000"/>
              <a:buNone/>
            </a:pPr>
            <a:r>
              <a:rPr lang="en-US" sz="3000" b="1" dirty="0" smtClean="0">
                <a:solidFill>
                  <a:schemeClr val="accent6"/>
                </a:solidFill>
                <a:latin typeface="Calibri" pitchFamily="34"/>
                <a:cs typeface="Times New Roman"/>
              </a:rPr>
              <a:t>5 </a:t>
            </a:r>
            <a:r>
              <a:rPr lang="en-US" sz="1800" dirty="0" smtClean="0">
                <a:solidFill>
                  <a:schemeClr val="bg1"/>
                </a:solidFill>
                <a:latin typeface="Calibri" pitchFamily="34"/>
                <a:cs typeface="Times New Roman"/>
              </a:rPr>
              <a:t>meetings of the </a:t>
            </a:r>
            <a:r>
              <a:rPr lang="en-US" sz="3000" b="1" dirty="0" smtClean="0">
                <a:solidFill>
                  <a:schemeClr val="accent6"/>
                </a:solidFill>
                <a:latin typeface="Calibri" pitchFamily="34"/>
                <a:cs typeface="Times New Roman"/>
              </a:rPr>
              <a:t>26</a:t>
            </a:r>
            <a:r>
              <a:rPr lang="en-US" sz="1800" dirty="0" smtClean="0">
                <a:solidFill>
                  <a:schemeClr val="bg1"/>
                </a:solidFill>
                <a:latin typeface="Calibri" pitchFamily="34"/>
                <a:cs typeface="Times New Roman"/>
              </a:rPr>
              <a:t>-member </a:t>
            </a:r>
            <a:r>
              <a:rPr lang="en-US" sz="1800" b="1" dirty="0" smtClean="0">
                <a:solidFill>
                  <a:schemeClr val="bg1"/>
                </a:solidFill>
                <a:latin typeface="Calibri" pitchFamily="34"/>
                <a:cs typeface="Times New Roman"/>
              </a:rPr>
              <a:t>Task Force </a:t>
            </a:r>
          </a:p>
          <a:p>
            <a:pPr marL="0" indent="0">
              <a:spcAft>
                <a:spcPts val="600"/>
              </a:spcAft>
              <a:buSzPct val="110000"/>
              <a:buNone/>
            </a:pPr>
            <a:r>
              <a:rPr lang="en-US" sz="3000" b="1" dirty="0" smtClean="0">
                <a:solidFill>
                  <a:schemeClr val="accent6"/>
                </a:solidFill>
                <a:latin typeface="Calibri" pitchFamily="34"/>
                <a:cs typeface="Times New Roman"/>
              </a:rPr>
              <a:t>221</a:t>
            </a:r>
            <a:r>
              <a:rPr lang="en-US" sz="3000" dirty="0" smtClean="0">
                <a:solidFill>
                  <a:schemeClr val="tx1"/>
                </a:solidFill>
                <a:latin typeface="Calibri" pitchFamily="34"/>
                <a:cs typeface="Times New Roman"/>
              </a:rPr>
              <a:t> </a:t>
            </a:r>
            <a:r>
              <a:rPr lang="en-US" sz="1800" dirty="0" smtClean="0">
                <a:solidFill>
                  <a:schemeClr val="bg1"/>
                </a:solidFill>
                <a:latin typeface="Calibri" pitchFamily="34"/>
                <a:cs typeface="Times New Roman"/>
              </a:rPr>
              <a:t>website &amp; </a:t>
            </a:r>
            <a:r>
              <a:rPr lang="en-US" sz="3000" b="1" dirty="0" smtClean="0">
                <a:solidFill>
                  <a:schemeClr val="accent6"/>
                </a:solidFill>
                <a:latin typeface="Calibri" pitchFamily="34"/>
                <a:cs typeface="Times New Roman"/>
              </a:rPr>
              <a:t>10</a:t>
            </a:r>
            <a:r>
              <a:rPr lang="en-US" sz="2500" b="1" dirty="0" smtClean="0">
                <a:solidFill>
                  <a:schemeClr val="accent6"/>
                </a:solidFill>
                <a:latin typeface="Calibri" pitchFamily="34"/>
                <a:cs typeface="Times New Roman"/>
              </a:rPr>
              <a:t> </a:t>
            </a:r>
            <a:r>
              <a:rPr lang="en-US" sz="1800" dirty="0" smtClean="0">
                <a:solidFill>
                  <a:schemeClr val="bg1"/>
                </a:solidFill>
                <a:latin typeface="Calibri" pitchFamily="34"/>
                <a:cs typeface="Times New Roman"/>
              </a:rPr>
              <a:t>letters during </a:t>
            </a:r>
            <a:r>
              <a:rPr lang="en-US" sz="1800" b="1" dirty="0" smtClean="0">
                <a:solidFill>
                  <a:schemeClr val="bg1"/>
                </a:solidFill>
                <a:latin typeface="Calibri" pitchFamily="34"/>
                <a:cs typeface="Times New Roman"/>
              </a:rPr>
              <a:t>public comment </a:t>
            </a:r>
            <a:r>
              <a:rPr lang="en-US" sz="1800" dirty="0" smtClean="0">
                <a:solidFill>
                  <a:schemeClr val="bg1"/>
                </a:solidFill>
                <a:latin typeface="Calibri" pitchFamily="34"/>
                <a:cs typeface="Times New Roman"/>
              </a:rPr>
              <a:t>period</a:t>
            </a:r>
            <a:endParaRPr lang="en-US" sz="1800" b="1" dirty="0">
              <a:solidFill>
                <a:schemeClr val="bg1"/>
              </a:solidFill>
              <a:latin typeface="Calibri" pitchFamily="34"/>
              <a:cs typeface="Times New Roman"/>
            </a:endParaRPr>
          </a:p>
        </p:txBody>
      </p:sp>
    </p:spTree>
    <p:extLst>
      <p:ext uri="{BB962C8B-B14F-4D97-AF65-F5344CB8AC3E}">
        <p14:creationId xmlns:p14="http://schemas.microsoft.com/office/powerpoint/2010/main" val="1788307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7 Key </a:t>
            </a:r>
            <a:r>
              <a:rPr lang="en-US" dirty="0" smtClean="0"/>
              <a:t>Recommendations</a:t>
            </a:r>
            <a:endParaRPr lang="en-US" dirty="0"/>
          </a:p>
        </p:txBody>
      </p:sp>
      <p:sp>
        <p:nvSpPr>
          <p:cNvPr id="3" name="Content Placeholder 2"/>
          <p:cNvSpPr>
            <a:spLocks noGrp="1"/>
          </p:cNvSpPr>
          <p:nvPr>
            <p:ph idx="1"/>
          </p:nvPr>
        </p:nvSpPr>
        <p:spPr/>
        <p:txBody>
          <a:bodyPr>
            <a:normAutofit fontScale="92500" lnSpcReduction="20000"/>
          </a:bodyPr>
          <a:lstStyle/>
          <a:p>
            <a:pPr>
              <a:spcAft>
                <a:spcPts val="800"/>
              </a:spcAft>
            </a:pPr>
            <a:r>
              <a:rPr lang="en-US" dirty="0" smtClean="0"/>
              <a:t>Student Success</a:t>
            </a:r>
          </a:p>
          <a:p>
            <a:pPr>
              <a:spcAft>
                <a:spcPts val="800"/>
              </a:spcAft>
            </a:pPr>
            <a:r>
              <a:rPr lang="en-US" dirty="0" smtClean="0"/>
              <a:t>Workforce Data &amp; Outcomes</a:t>
            </a:r>
          </a:p>
          <a:p>
            <a:pPr>
              <a:spcAft>
                <a:spcPts val="800"/>
              </a:spcAft>
            </a:pPr>
            <a:r>
              <a:rPr lang="en-US" dirty="0" smtClean="0"/>
              <a:t>Curriculum</a:t>
            </a:r>
          </a:p>
          <a:p>
            <a:pPr>
              <a:spcAft>
                <a:spcPts val="800"/>
              </a:spcAft>
            </a:pPr>
            <a:r>
              <a:rPr lang="en-US" dirty="0" smtClean="0"/>
              <a:t>Career Pathways</a:t>
            </a:r>
          </a:p>
          <a:p>
            <a:pPr>
              <a:spcAft>
                <a:spcPts val="800"/>
              </a:spcAft>
            </a:pPr>
            <a:r>
              <a:rPr lang="en-US" dirty="0" smtClean="0"/>
              <a:t>CTE Faculty</a:t>
            </a:r>
          </a:p>
          <a:p>
            <a:pPr>
              <a:spcAft>
                <a:spcPts val="800"/>
              </a:spcAft>
            </a:pPr>
            <a:r>
              <a:rPr lang="en-US" dirty="0" smtClean="0"/>
              <a:t>Regional Coordination</a:t>
            </a:r>
          </a:p>
          <a:p>
            <a:pPr>
              <a:spcAft>
                <a:spcPts val="800"/>
              </a:spcAft>
            </a:pPr>
            <a:r>
              <a:rPr lang="en-US" dirty="0" smtClean="0"/>
              <a:t>Funding</a:t>
            </a:r>
          </a:p>
          <a:p>
            <a:pPr>
              <a:spcAft>
                <a:spcPts val="800"/>
              </a:spcAft>
            </a:pPr>
            <a:endParaRPr lang="en-US" dirty="0"/>
          </a:p>
        </p:txBody>
      </p:sp>
    </p:spTree>
    <p:extLst>
      <p:ext uri="{BB962C8B-B14F-4D97-AF65-F5344CB8AC3E}">
        <p14:creationId xmlns:p14="http://schemas.microsoft.com/office/powerpoint/2010/main" val="2218773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7 Key Recommendations</a:t>
            </a:r>
          </a:p>
        </p:txBody>
      </p:sp>
      <p:sp>
        <p:nvSpPr>
          <p:cNvPr id="5" name="Content Placeholder 4"/>
          <p:cNvSpPr>
            <a:spLocks noGrp="1"/>
          </p:cNvSpPr>
          <p:nvPr>
            <p:ph idx="1"/>
          </p:nvPr>
        </p:nvSpPr>
        <p:spPr/>
        <p:txBody>
          <a:bodyPr>
            <a:normAutofit fontScale="70000" lnSpcReduction="20000"/>
          </a:bodyPr>
          <a:lstStyle/>
          <a:p>
            <a:r>
              <a:rPr lang="en-US" dirty="0"/>
              <a:t>Through a series of college and faculty meetings, a number of town hall meetings and extensive research, the task force developed a comprehensive plan comprised of the 25 recommendations focusing on </a:t>
            </a:r>
            <a:r>
              <a:rPr lang="en-US" b="1" dirty="0"/>
              <a:t>seven broad areas:</a:t>
            </a:r>
          </a:p>
          <a:p>
            <a:endParaRPr lang="en-US" b="1" dirty="0"/>
          </a:p>
          <a:p>
            <a:pPr marL="285750" indent="-285750"/>
            <a:r>
              <a:rPr lang="en-US" b="1" dirty="0"/>
              <a:t>Student Success</a:t>
            </a:r>
            <a:r>
              <a:rPr lang="en-US" dirty="0"/>
              <a:t>: Removing barriers to education completion with improved career exploration and planning, work-based learning and other support.</a:t>
            </a:r>
          </a:p>
          <a:p>
            <a:pPr marL="285750" indent="-285750"/>
            <a:r>
              <a:rPr lang="en-US" b="1" dirty="0"/>
              <a:t>Career Pathways</a:t>
            </a:r>
            <a:r>
              <a:rPr lang="en-US" dirty="0"/>
              <a:t>:  Putting industry at the forefront of career pathway development with clear, defined sequences for learning industry-valued skills.</a:t>
            </a:r>
          </a:p>
          <a:p>
            <a:pPr marL="285750" indent="-285750"/>
            <a:r>
              <a:rPr lang="en-US" b="1" dirty="0"/>
              <a:t>Workforce Data &amp; Outcomes</a:t>
            </a:r>
            <a:r>
              <a:rPr lang="en-US" dirty="0"/>
              <a:t>:  Continuous program improvement based on robust metrics and outcome data</a:t>
            </a:r>
            <a:r>
              <a:rPr lang="en-US" dirty="0" smtClean="0"/>
              <a:t>.</a:t>
            </a:r>
            <a:endParaRPr lang="en-US" dirty="0"/>
          </a:p>
        </p:txBody>
      </p:sp>
    </p:spTree>
    <p:extLst>
      <p:ext uri="{BB962C8B-B14F-4D97-AF65-F5344CB8AC3E}">
        <p14:creationId xmlns:p14="http://schemas.microsoft.com/office/powerpoint/2010/main" val="2710576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6028" y="-1880145"/>
            <a:ext cx="5411972" cy="369332"/>
          </a:xfrm>
          <a:prstGeom prst="rect">
            <a:avLst/>
          </a:prstGeom>
        </p:spPr>
        <p:txBody>
          <a:bodyPr wrap="square">
            <a:spAutoFit/>
          </a:bodyPr>
          <a:lstStyle/>
          <a:p>
            <a:r>
              <a:rPr lang="en-US" dirty="0"/>
              <a:t>. 	</a:t>
            </a:r>
          </a:p>
        </p:txBody>
      </p:sp>
      <p:sp>
        <p:nvSpPr>
          <p:cNvPr id="2" name="Title 1"/>
          <p:cNvSpPr>
            <a:spLocks noGrp="1"/>
          </p:cNvSpPr>
          <p:nvPr>
            <p:ph type="title"/>
          </p:nvPr>
        </p:nvSpPr>
        <p:spPr/>
        <p:txBody>
          <a:bodyPr/>
          <a:lstStyle/>
          <a:p>
            <a:r>
              <a:rPr lang="en-US" dirty="0"/>
              <a:t>7 Key Recommendations</a:t>
            </a:r>
          </a:p>
        </p:txBody>
      </p:sp>
      <p:sp>
        <p:nvSpPr>
          <p:cNvPr id="6" name="Content Placeholder 5"/>
          <p:cNvSpPr>
            <a:spLocks noGrp="1"/>
          </p:cNvSpPr>
          <p:nvPr>
            <p:ph idx="1"/>
          </p:nvPr>
        </p:nvSpPr>
        <p:spPr/>
        <p:txBody>
          <a:bodyPr>
            <a:normAutofit fontScale="62500" lnSpcReduction="20000"/>
          </a:bodyPr>
          <a:lstStyle/>
          <a:p>
            <a:pPr marL="285750" indent="-285750"/>
            <a:r>
              <a:rPr lang="en-US" b="1" dirty="0"/>
              <a:t>Curriculum</a:t>
            </a:r>
            <a:r>
              <a:rPr lang="en-US" dirty="0"/>
              <a:t>:  Streamlining the curriculum-approval process. Currently, it takes too long, leaving students without timely skills employers </a:t>
            </a:r>
          </a:p>
          <a:p>
            <a:pPr marL="285750" indent="-285750"/>
            <a:r>
              <a:rPr lang="en-US" b="1" dirty="0"/>
              <a:t>CTE Faculty:</a:t>
            </a:r>
            <a:r>
              <a:rPr lang="en-US" dirty="0"/>
              <a:t> Increasing the pool of qualified Career Technical Education (CTE) faculty. Currently, it's difficult to attract quality faculty because of education requirements and salary differentials. </a:t>
            </a:r>
          </a:p>
          <a:p>
            <a:pPr marL="285750" indent="-285750"/>
            <a:r>
              <a:rPr lang="en-US" b="1" dirty="0"/>
              <a:t>Regional Coordination </a:t>
            </a:r>
            <a:r>
              <a:rPr lang="en-US" dirty="0"/>
              <a:t>to pool resources and efforts for CTE and responding to industry needs. </a:t>
            </a:r>
          </a:p>
          <a:p>
            <a:pPr marL="285750" indent="-285750"/>
            <a:r>
              <a:rPr lang="en-US" b="1" dirty="0"/>
              <a:t>Funding:  </a:t>
            </a:r>
            <a:r>
              <a:rPr lang="en-US" dirty="0"/>
              <a:t>Establishing a dedicated and sustainable funding source for CTE programs. Currently, CTE courses are funded at the same level as general education courses. Yet, they have higher startup and operating costs. Funding gaps are closed with grants, but those are not long-term solutions.</a:t>
            </a:r>
          </a:p>
          <a:p>
            <a:endParaRPr lang="en-US" dirty="0"/>
          </a:p>
          <a:p>
            <a:r>
              <a:rPr lang="en-US" dirty="0"/>
              <a:t>To read the full set of recommendations, please go to http://</a:t>
            </a:r>
            <a:r>
              <a:rPr lang="en-US" dirty="0" smtClean="0"/>
              <a:t>bit.ly/1IpCGOM</a:t>
            </a:r>
            <a:endParaRPr lang="en-US" dirty="0"/>
          </a:p>
        </p:txBody>
      </p:sp>
    </p:spTree>
    <p:extLst>
      <p:ext uri="{BB962C8B-B14F-4D97-AF65-F5344CB8AC3E}">
        <p14:creationId xmlns:p14="http://schemas.microsoft.com/office/powerpoint/2010/main" val="391550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19754" y="1482704"/>
            <a:ext cx="8229240" cy="2884230"/>
            <a:chOff x="539676" y="3626297"/>
            <a:chExt cx="8229240" cy="2884230"/>
          </a:xfrm>
        </p:grpSpPr>
        <p:sp>
          <p:nvSpPr>
            <p:cNvPr id="6" name="Subtitle 2"/>
            <p:cNvSpPr txBox="1">
              <a:spLocks/>
            </p:cNvSpPr>
            <p:nvPr/>
          </p:nvSpPr>
          <p:spPr>
            <a:xfrm>
              <a:off x="1567579" y="4014898"/>
              <a:ext cx="6400439" cy="2495629"/>
            </a:xfrm>
            <a:prstGeom prst="rect">
              <a:avLst/>
            </a:prstGeom>
            <a:noFill/>
            <a:ln>
              <a:noFill/>
            </a:ln>
          </p:spPr>
          <p:txBody>
            <a:bodyPr vert="horz" wrap="square" lIns="90000" tIns="45000" rIns="90000" bIns="45000" anchor="t"/>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pitchFamily="32"/>
                  <a:ea typeface="Arial Unicode MS" pitchFamily="2"/>
                  <a:cs typeface="Arial Unicode MS" pitchFamily="2"/>
                </a:defRPr>
              </a:defPPr>
              <a:lvl1pPr marL="432000" lvl="0" indent="-324000"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32"/>
                  <a:ea typeface="Arial Unicode MS" pitchFamily="2"/>
                  <a:cs typeface="Arial Unicode MS" pitchFamily="2"/>
                </a:defRPr>
              </a:lvl1pPr>
              <a:lvl2pPr marL="864000" lvl="1" indent="-324000" algn="l" rtl="0" hangingPunct="1">
                <a:spcBef>
                  <a:spcPts val="0"/>
                </a:spcBef>
                <a:spcAft>
                  <a:spcPts val="1134"/>
                </a:spcAft>
                <a:buSzPct val="45000"/>
                <a:buFont typeface="StarSymbol"/>
                <a:buChar char="●"/>
                <a:tabLst/>
                <a:defRPr lang="en-US" sz="2400" b="0" i="0" u="none" strike="noStrike" kern="1200" spc="0">
                  <a:ln>
                    <a:noFill/>
                  </a:ln>
                  <a:solidFill>
                    <a:srgbClr val="000000"/>
                  </a:solidFill>
                  <a:latin typeface="Calibri" pitchFamily="32"/>
                  <a:ea typeface="Arial Unicode MS" pitchFamily="2"/>
                  <a:cs typeface="Arial Unicode MS" pitchFamily="2"/>
                </a:defRPr>
              </a:lvl2pPr>
              <a:lvl3pPr marL="1295999" lvl="2" indent="-288000" algn="l" rtl="0" hangingPunct="1">
                <a:spcBef>
                  <a:spcPts val="0"/>
                </a:spcBef>
                <a:spcAft>
                  <a:spcPts val="850"/>
                </a:spcAft>
                <a:buSzPct val="45000"/>
                <a:buFont typeface="StarSymbol"/>
                <a:buChar char="●"/>
                <a:tabLst/>
                <a:defRPr lang="en-US" sz="2000" b="0" i="0" u="none" strike="noStrike" kern="1200" spc="0">
                  <a:ln>
                    <a:noFill/>
                  </a:ln>
                  <a:solidFill>
                    <a:srgbClr val="000000"/>
                  </a:solidFill>
                  <a:latin typeface="Calibri" pitchFamily="32"/>
                  <a:ea typeface="Arial Unicode MS" pitchFamily="2"/>
                  <a:cs typeface="Arial Unicode MS" pitchFamily="2"/>
                </a:defRPr>
              </a:lvl3pPr>
              <a:lvl4pPr marL="1728000" lvl="3" indent="-216000" algn="l" rtl="0" hangingPunct="1">
                <a:spcBef>
                  <a:spcPts val="0"/>
                </a:spcBef>
                <a:spcAft>
                  <a:spcPts val="567"/>
                </a:spcAft>
                <a:buSzPct val="45000"/>
                <a:buFont typeface="StarSymbol"/>
                <a:buChar char="●"/>
                <a:tabLst/>
                <a:defRPr lang="en-US" sz="2000" b="0" i="0" u="none" strike="noStrike" kern="1200" spc="0">
                  <a:ln>
                    <a:noFill/>
                  </a:ln>
                  <a:solidFill>
                    <a:srgbClr val="000000"/>
                  </a:solidFill>
                  <a:latin typeface="Calibri" pitchFamily="32"/>
                  <a:ea typeface="Arial Unicode MS" pitchFamily="2"/>
                  <a:cs typeface="Arial Unicode MS" pitchFamily="2"/>
                </a:defRPr>
              </a:lvl4pPr>
              <a:lvl5pPr marL="2160000" lvl="4" indent="-216000" algn="l" rtl="0" hangingPunct="1">
                <a:spcBef>
                  <a:spcPts val="0"/>
                </a:spcBef>
                <a:spcAft>
                  <a:spcPts val="283"/>
                </a:spcAft>
                <a:buSzPct val="45000"/>
                <a:buFont typeface="StarSymbol"/>
                <a:buChar char="●"/>
                <a:tabLst/>
                <a:defRPr lang="en-US" sz="2000" b="0" i="0" u="none" strike="noStrike" kern="1200" spc="0">
                  <a:ln>
                    <a:noFill/>
                  </a:ln>
                  <a:solidFill>
                    <a:srgbClr val="000000"/>
                  </a:solidFill>
                  <a:latin typeface="Calibri" pitchFamily="32"/>
                  <a:ea typeface="Arial Unicode MS" pitchFamily="2"/>
                  <a:cs typeface="Arial Unicode MS" pitchFamily="2"/>
                </a:defRPr>
              </a:lvl5pPr>
              <a:lvl6pPr marL="2591999" lvl="5" indent="-216000" algn="l" rtl="0" hangingPunct="1">
                <a:spcBef>
                  <a:spcPts val="0"/>
                </a:spcBef>
                <a:spcAft>
                  <a:spcPts val="283"/>
                </a:spcAft>
                <a:buSzPct val="45000"/>
                <a:buFont typeface="StarSymbol"/>
                <a:buChar char="●"/>
                <a:tabLst/>
                <a:defRPr lang="en-US" sz="2000" b="0" i="0" u="none" strike="noStrike" kern="1200" spc="0">
                  <a:ln>
                    <a:noFill/>
                  </a:ln>
                  <a:solidFill>
                    <a:srgbClr val="000000"/>
                  </a:solidFill>
                  <a:latin typeface="Calibri" pitchFamily="32"/>
                  <a:ea typeface="Arial Unicode MS" pitchFamily="2"/>
                  <a:cs typeface="Arial Unicode MS" pitchFamily="2"/>
                </a:defRPr>
              </a:lvl6pPr>
              <a:lvl7pPr marL="3023999" lvl="6" indent="-216000" algn="l" rtl="0" hangingPunct="1">
                <a:spcBef>
                  <a:spcPts val="0"/>
                </a:spcBef>
                <a:spcAft>
                  <a:spcPts val="283"/>
                </a:spcAft>
                <a:buSzPct val="45000"/>
                <a:buFont typeface="StarSymbol"/>
                <a:buChar char="●"/>
                <a:tabLst/>
                <a:defRPr lang="en-US" sz="2000" b="0" i="0" u="none" strike="noStrike" kern="1200" spc="0">
                  <a:ln>
                    <a:noFill/>
                  </a:ln>
                  <a:solidFill>
                    <a:srgbClr val="000000"/>
                  </a:solidFill>
                  <a:latin typeface="Calibri" pitchFamily="32"/>
                  <a:ea typeface="Arial Unicode MS" pitchFamily="2"/>
                  <a:cs typeface="Arial Unicode MS" pitchFamily="2"/>
                </a:defRPr>
              </a:lvl7pPr>
              <a:lvl8pPr marL="3456000" lvl="7" indent="-216000" algn="l" rtl="0" hangingPunct="1">
                <a:spcBef>
                  <a:spcPts val="0"/>
                </a:spcBef>
                <a:spcAft>
                  <a:spcPts val="283"/>
                </a:spcAft>
                <a:buSzPct val="45000"/>
                <a:buFont typeface="StarSymbol"/>
                <a:buChar char="●"/>
                <a:tabLst/>
                <a:defRPr lang="en-US" sz="2000" b="0" i="0" u="none" strike="noStrike" kern="1200" spc="0">
                  <a:ln>
                    <a:noFill/>
                  </a:ln>
                  <a:solidFill>
                    <a:srgbClr val="000000"/>
                  </a:solidFill>
                  <a:latin typeface="Calibri" pitchFamily="32"/>
                  <a:ea typeface="Arial Unicode MS" pitchFamily="2"/>
                  <a:cs typeface="Arial Unicode MS" pitchFamily="2"/>
                </a:defRPr>
              </a:lvl8pPr>
              <a:lvl9pPr marL="3887999" marR="0" lvl="8" indent="-216000" algn="l" rtl="0" hangingPunct="1">
                <a:spcBef>
                  <a:spcPts val="0"/>
                </a:spcBef>
                <a:spcAft>
                  <a:spcPts val="283"/>
                </a:spcAft>
                <a:buSzPct val="45000"/>
                <a:buFont typeface="StarSymbol"/>
                <a:buChar char="●"/>
                <a:tabLst/>
                <a:defRPr lang="en-US" sz="2000" b="0" i="0" u="none" strike="noStrike" kern="1200" spc="0">
                  <a:ln>
                    <a:noFill/>
                  </a:ln>
                  <a:solidFill>
                    <a:srgbClr val="000000"/>
                  </a:solidFill>
                  <a:latin typeface="Calibri" pitchFamily="32"/>
                  <a:ea typeface="Arial Unicode MS" pitchFamily="2"/>
                  <a:cs typeface="Arial Unicode MS" pitchFamily="2"/>
                </a:defRPr>
              </a:lvl9pPr>
            </a:lstStyle>
            <a:p>
              <a:pPr marL="0" indent="0" algn="ctr">
                <a:spcAft>
                  <a:spcPts val="0"/>
                </a:spcAft>
                <a:buFont typeface="StarSymbol"/>
                <a:buNone/>
              </a:pPr>
              <a:endParaRPr lang="en-US" sz="1800" b="1" dirty="0" smtClean="0">
                <a:solidFill>
                  <a:schemeClr val="bg1"/>
                </a:solidFill>
                <a:latin typeface="Calibri" pitchFamily="34"/>
              </a:endParaRPr>
            </a:p>
            <a:p>
              <a:pPr marL="0" indent="0" algn="ctr">
                <a:spcAft>
                  <a:spcPts val="0"/>
                </a:spcAft>
                <a:buFont typeface="StarSymbol"/>
                <a:buNone/>
              </a:pPr>
              <a:endParaRPr lang="en-US" sz="1800" b="1" dirty="0" smtClean="0">
                <a:solidFill>
                  <a:schemeClr val="bg1"/>
                </a:solidFill>
                <a:latin typeface="Calibri" pitchFamily="34"/>
              </a:endParaRPr>
            </a:p>
            <a:p>
              <a:pPr marL="0" indent="0" algn="ctr">
                <a:spcAft>
                  <a:spcPts val="0"/>
                </a:spcAft>
                <a:buFont typeface="StarSymbol"/>
                <a:buNone/>
              </a:pPr>
              <a:r>
                <a:rPr lang="en-US" sz="1800" dirty="0" smtClean="0">
                  <a:solidFill>
                    <a:schemeClr val="bg1"/>
                  </a:solidFill>
                  <a:latin typeface="Calibri" pitchFamily="34"/>
                </a:rPr>
                <a:t>www.DoingWhatMATTERS.cccco.edu/StrongWorkforce.aspx</a:t>
              </a:r>
            </a:p>
            <a:p>
              <a:pPr marL="0" indent="0" algn="ctr">
                <a:spcAft>
                  <a:spcPts val="0"/>
                </a:spcAft>
                <a:buFont typeface="StarSymbol"/>
                <a:buNone/>
              </a:pPr>
              <a:endParaRPr lang="en-US" sz="1800" dirty="0" smtClean="0">
                <a:solidFill>
                  <a:schemeClr val="bg1"/>
                </a:solidFill>
                <a:latin typeface="Calibri" pitchFamily="34"/>
              </a:endParaRPr>
            </a:p>
            <a:p>
              <a:pPr marL="0" indent="0" algn="ctr">
                <a:spcAft>
                  <a:spcPts val="0"/>
                </a:spcAft>
                <a:buFont typeface="StarSymbol"/>
                <a:buNone/>
              </a:pPr>
              <a:r>
                <a:rPr lang="en-US" sz="1800" dirty="0" smtClean="0">
                  <a:solidFill>
                    <a:schemeClr val="bg1"/>
                  </a:solidFill>
                  <a:latin typeface="Calibri" pitchFamily="34"/>
                </a:rPr>
                <a:t>#</a:t>
              </a:r>
              <a:r>
                <a:rPr lang="en-US" sz="1800" dirty="0" err="1" smtClean="0">
                  <a:solidFill>
                    <a:schemeClr val="bg1"/>
                  </a:solidFill>
                  <a:latin typeface="Calibri" pitchFamily="34"/>
                </a:rPr>
                <a:t>StrongWorkforce</a:t>
              </a:r>
              <a:r>
                <a:rPr lang="en-US" sz="1800" dirty="0" smtClean="0">
                  <a:solidFill>
                    <a:schemeClr val="bg1"/>
                  </a:solidFill>
                  <a:latin typeface="Calibri" pitchFamily="34"/>
                </a:rPr>
                <a:t> </a:t>
              </a:r>
            </a:p>
            <a:p>
              <a:pPr marL="0" indent="0" algn="ctr">
                <a:spcAft>
                  <a:spcPts val="0"/>
                </a:spcAft>
                <a:buFont typeface="StarSymbol"/>
                <a:buNone/>
              </a:pPr>
              <a:r>
                <a:rPr lang="en-US" sz="1800" dirty="0" smtClean="0">
                  <a:solidFill>
                    <a:schemeClr val="bg1"/>
                  </a:solidFill>
                  <a:latin typeface="Calibri" pitchFamily="34"/>
                </a:rPr>
                <a:t>@</a:t>
              </a:r>
              <a:r>
                <a:rPr lang="en-US" sz="1800" dirty="0" err="1" smtClean="0">
                  <a:solidFill>
                    <a:schemeClr val="bg1"/>
                  </a:solidFill>
                  <a:latin typeface="Calibri" pitchFamily="34"/>
                </a:rPr>
                <a:t>CalCommColleges</a:t>
              </a:r>
              <a:r>
                <a:rPr lang="en-US" sz="1800" dirty="0" smtClean="0">
                  <a:solidFill>
                    <a:schemeClr val="bg1"/>
                  </a:solidFill>
                  <a:latin typeface="Calibri" pitchFamily="34"/>
                </a:rPr>
                <a:t> @</a:t>
              </a:r>
              <a:r>
                <a:rPr lang="en-US" sz="1800" dirty="0" err="1" smtClean="0">
                  <a:solidFill>
                    <a:schemeClr val="bg1"/>
                  </a:solidFill>
                  <a:latin typeface="Calibri" pitchFamily="34"/>
                </a:rPr>
                <a:t>WorkforceVan</a:t>
              </a:r>
              <a:endParaRPr lang="en-US" sz="1800" dirty="0" smtClean="0">
                <a:solidFill>
                  <a:schemeClr val="bg1"/>
                </a:solidFill>
                <a:latin typeface="Calibri" pitchFamily="34"/>
              </a:endParaRPr>
            </a:p>
          </p:txBody>
        </p:sp>
        <p:sp>
          <p:nvSpPr>
            <p:cNvPr id="10" name="Title 1"/>
            <p:cNvSpPr txBox="1">
              <a:spLocks/>
            </p:cNvSpPr>
            <p:nvPr/>
          </p:nvSpPr>
          <p:spPr>
            <a:xfrm>
              <a:off x="539676" y="3626297"/>
              <a:ext cx="8229240" cy="1142639"/>
            </a:xfrm>
            <a:prstGeom prst="rect">
              <a:avLst/>
            </a:prstGeom>
            <a:noFill/>
            <a:ln>
              <a:noFill/>
            </a:ln>
          </p:spPr>
          <p:txBody>
            <a:bodyPr vert="horz" wrap="square" lIns="90000" tIns="45000" rIns="90000" bIns="45000" anchor="t"/>
            <a:lstStyle>
              <a:defPPr lvl="0">
                <a:buSzPct val="45000"/>
                <a:buFont typeface="StarSymbol"/>
                <a:buNone/>
                <a:defRPr/>
              </a:defPPr>
              <a:lvl1pPr lvl="0" algn="ctr" rtl="0" hangingPunct="1">
                <a:spcBef>
                  <a:spcPts val="0"/>
                </a:spcBef>
                <a:spcAft>
                  <a:spcPts val="0"/>
                </a:spcAft>
                <a:buSzPct val="45000"/>
                <a:buFont typeface="StarSymbol"/>
                <a:buChar char="●"/>
                <a:tabLst/>
                <a:defRPr lang="en-US" sz="4400" b="0" i="0" u="none" strike="noStrike" kern="1200" spc="0">
                  <a:ln>
                    <a:noFill/>
                  </a:ln>
                  <a:solidFill>
                    <a:srgbClr val="000000"/>
                  </a:solidFill>
                  <a:latin typeface="Calibri" pitchFamily="34"/>
                  <a:ea typeface="Arial Unicode MS" pitchFamily="2"/>
                  <a:cs typeface="Arial Unicode MS"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lang="en-US" sz="3200" b="1" dirty="0" smtClean="0">
                  <a:solidFill>
                    <a:schemeClr val="bg1"/>
                  </a:solidFill>
                </a:rPr>
                <a:t>Stay Connected</a:t>
              </a:r>
              <a:endParaRPr lang="en-US" sz="3200" b="1" dirty="0">
                <a:solidFill>
                  <a:schemeClr val="bg1"/>
                </a:solidFill>
              </a:endParaRPr>
            </a:p>
          </p:txBody>
        </p:sp>
      </p:grpSp>
    </p:spTree>
    <p:extLst>
      <p:ext uri="{BB962C8B-B14F-4D97-AF65-F5344CB8AC3E}">
        <p14:creationId xmlns:p14="http://schemas.microsoft.com/office/powerpoint/2010/main" val="155741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9"/>
          <p:cNvPicPr>
            <a:picLocks noChangeAspect="1"/>
          </p:cNvPicPr>
          <p:nvPr/>
        </p:nvPicPr>
        <p:blipFill>
          <a:blip r:embed="rId3" cstate="print">
            <a:lum/>
            <a:alphaModFix/>
          </a:blip>
          <a:srcRect/>
          <a:stretch>
            <a:fillRect/>
          </a:stretch>
        </p:blipFill>
        <p:spPr>
          <a:xfrm>
            <a:off x="374622" y="5014736"/>
            <a:ext cx="8458200" cy="716446"/>
          </a:xfrm>
          <a:prstGeom prst="rect">
            <a:avLst/>
          </a:prstGeom>
          <a:noFill/>
          <a:ln>
            <a:noFill/>
          </a:ln>
        </p:spPr>
      </p:pic>
      <p:pic>
        <p:nvPicPr>
          <p:cNvPr id="4" name="Picture 3"/>
          <p:cNvPicPr>
            <a:picLocks noChangeAspect="1"/>
          </p:cNvPicPr>
          <p:nvPr/>
        </p:nvPicPr>
        <p:blipFill>
          <a:blip r:embed="rId4" cstate="print">
            <a:lum/>
            <a:alphaModFix/>
          </a:blip>
          <a:srcRect/>
          <a:stretch>
            <a:fillRect/>
          </a:stretch>
        </p:blipFill>
        <p:spPr>
          <a:xfrm>
            <a:off x="6217919" y="548640"/>
            <a:ext cx="2414519" cy="832319"/>
          </a:xfrm>
          <a:prstGeom prst="rect">
            <a:avLst/>
          </a:prstGeom>
          <a:noFill/>
          <a:ln>
            <a:noFill/>
          </a:ln>
        </p:spPr>
      </p:pic>
      <p:pic>
        <p:nvPicPr>
          <p:cNvPr id="5" name="Picture 4"/>
          <p:cNvPicPr>
            <a:picLocks noChangeAspect="1"/>
          </p:cNvPicPr>
          <p:nvPr/>
        </p:nvPicPr>
        <p:blipFill>
          <a:blip r:embed="rId5" cstate="print">
            <a:lum/>
            <a:alphaModFix/>
          </a:blip>
          <a:srcRect/>
          <a:stretch>
            <a:fillRect/>
          </a:stretch>
        </p:blipFill>
        <p:spPr>
          <a:xfrm>
            <a:off x="3767400" y="381959"/>
            <a:ext cx="1993319" cy="623879"/>
          </a:xfrm>
          <a:prstGeom prst="rect">
            <a:avLst/>
          </a:prstGeom>
          <a:noFill/>
          <a:ln>
            <a:noFill/>
          </a:ln>
        </p:spPr>
      </p:pic>
      <p:pic>
        <p:nvPicPr>
          <p:cNvPr id="6" name="Picture 5"/>
          <p:cNvPicPr>
            <a:picLocks noChangeAspect="1"/>
          </p:cNvPicPr>
          <p:nvPr/>
        </p:nvPicPr>
        <p:blipFill>
          <a:blip r:embed="rId6" cstate="print">
            <a:lum/>
            <a:alphaModFix/>
          </a:blip>
          <a:srcRect/>
          <a:stretch>
            <a:fillRect/>
          </a:stretch>
        </p:blipFill>
        <p:spPr>
          <a:xfrm>
            <a:off x="5340098" y="2327211"/>
            <a:ext cx="1677599" cy="570240"/>
          </a:xfrm>
          <a:prstGeom prst="rect">
            <a:avLst/>
          </a:prstGeom>
          <a:noFill/>
          <a:ln>
            <a:noFill/>
          </a:ln>
        </p:spPr>
      </p:pic>
      <p:pic>
        <p:nvPicPr>
          <p:cNvPr id="7" name="Picture 6"/>
          <p:cNvPicPr>
            <a:picLocks noChangeAspect="1"/>
          </p:cNvPicPr>
          <p:nvPr/>
        </p:nvPicPr>
        <p:blipFill>
          <a:blip r:embed="rId7" cstate="print">
            <a:lum/>
            <a:alphaModFix/>
          </a:blip>
          <a:srcRect/>
          <a:stretch>
            <a:fillRect/>
          </a:stretch>
        </p:blipFill>
        <p:spPr>
          <a:xfrm>
            <a:off x="6192161" y="1557055"/>
            <a:ext cx="1677599" cy="377280"/>
          </a:xfrm>
          <a:prstGeom prst="rect">
            <a:avLst/>
          </a:prstGeom>
          <a:noFill/>
          <a:ln>
            <a:noFill/>
          </a:ln>
        </p:spPr>
      </p:pic>
      <p:pic>
        <p:nvPicPr>
          <p:cNvPr id="8" name="Picture 7"/>
          <p:cNvPicPr>
            <a:picLocks noChangeAspect="1"/>
          </p:cNvPicPr>
          <p:nvPr/>
        </p:nvPicPr>
        <p:blipFill>
          <a:blip r:embed="rId8" cstate="print">
            <a:lum/>
            <a:alphaModFix/>
          </a:blip>
          <a:srcRect/>
          <a:stretch>
            <a:fillRect/>
          </a:stretch>
        </p:blipFill>
        <p:spPr>
          <a:xfrm>
            <a:off x="4023360" y="1317600"/>
            <a:ext cx="1677599" cy="511199"/>
          </a:xfrm>
          <a:prstGeom prst="rect">
            <a:avLst/>
          </a:prstGeom>
          <a:noFill/>
          <a:ln>
            <a:noFill/>
          </a:ln>
        </p:spPr>
      </p:pic>
      <p:pic>
        <p:nvPicPr>
          <p:cNvPr id="9" name="Picture 8"/>
          <p:cNvPicPr>
            <a:picLocks noChangeAspect="1"/>
          </p:cNvPicPr>
          <p:nvPr/>
        </p:nvPicPr>
        <p:blipFill>
          <a:blip r:embed="rId9" cstate="print">
            <a:lum/>
            <a:alphaModFix/>
          </a:blip>
          <a:srcRect/>
          <a:stretch>
            <a:fillRect/>
          </a:stretch>
        </p:blipFill>
        <p:spPr>
          <a:xfrm>
            <a:off x="1658029" y="3303430"/>
            <a:ext cx="1677599" cy="763200"/>
          </a:xfrm>
          <a:prstGeom prst="rect">
            <a:avLst/>
          </a:prstGeom>
          <a:noFill/>
          <a:ln>
            <a:noFill/>
          </a:ln>
        </p:spPr>
      </p:pic>
      <p:pic>
        <p:nvPicPr>
          <p:cNvPr id="10" name="Picture 9"/>
          <p:cNvPicPr>
            <a:picLocks noChangeAspect="1"/>
          </p:cNvPicPr>
          <p:nvPr/>
        </p:nvPicPr>
        <p:blipFill>
          <a:blip r:embed="rId10" cstate="print">
            <a:lum/>
            <a:alphaModFix/>
          </a:blip>
          <a:srcRect/>
          <a:stretch>
            <a:fillRect/>
          </a:stretch>
        </p:blipFill>
        <p:spPr>
          <a:xfrm>
            <a:off x="-76200" y="1168904"/>
            <a:ext cx="1677599" cy="452519"/>
          </a:xfrm>
          <a:prstGeom prst="rect">
            <a:avLst/>
          </a:prstGeom>
          <a:noFill/>
          <a:ln>
            <a:noFill/>
          </a:ln>
        </p:spPr>
      </p:pic>
      <p:pic>
        <p:nvPicPr>
          <p:cNvPr id="11" name="Picture 10"/>
          <p:cNvPicPr>
            <a:picLocks noChangeAspect="1"/>
          </p:cNvPicPr>
          <p:nvPr/>
        </p:nvPicPr>
        <p:blipFill>
          <a:blip r:embed="rId11" cstate="print">
            <a:lum/>
            <a:alphaModFix/>
          </a:blip>
          <a:srcRect/>
          <a:stretch>
            <a:fillRect/>
          </a:stretch>
        </p:blipFill>
        <p:spPr>
          <a:xfrm>
            <a:off x="2447502" y="659414"/>
            <a:ext cx="1677599" cy="519839"/>
          </a:xfrm>
          <a:prstGeom prst="rect">
            <a:avLst/>
          </a:prstGeom>
          <a:noFill/>
          <a:ln>
            <a:noFill/>
          </a:ln>
        </p:spPr>
      </p:pic>
      <p:pic>
        <p:nvPicPr>
          <p:cNvPr id="12" name="Picture 11"/>
          <p:cNvPicPr>
            <a:picLocks noChangeAspect="1"/>
          </p:cNvPicPr>
          <p:nvPr/>
        </p:nvPicPr>
        <p:blipFill>
          <a:blip r:embed="rId12" cstate="print">
            <a:lum/>
            <a:alphaModFix/>
          </a:blip>
          <a:srcRect/>
          <a:stretch>
            <a:fillRect/>
          </a:stretch>
        </p:blipFill>
        <p:spPr>
          <a:xfrm>
            <a:off x="3931920" y="2044079"/>
            <a:ext cx="1677599" cy="1064879"/>
          </a:xfrm>
          <a:prstGeom prst="rect">
            <a:avLst/>
          </a:prstGeom>
          <a:noFill/>
          <a:ln>
            <a:noFill/>
          </a:ln>
        </p:spPr>
      </p:pic>
      <p:pic>
        <p:nvPicPr>
          <p:cNvPr id="13" name="Picture 12"/>
          <p:cNvPicPr>
            <a:picLocks noChangeAspect="1"/>
          </p:cNvPicPr>
          <p:nvPr/>
        </p:nvPicPr>
        <p:blipFill>
          <a:blip r:embed="rId13" cstate="print">
            <a:lum/>
            <a:alphaModFix/>
          </a:blip>
          <a:srcRect/>
          <a:stretch>
            <a:fillRect/>
          </a:stretch>
        </p:blipFill>
        <p:spPr>
          <a:xfrm>
            <a:off x="1641283" y="1168904"/>
            <a:ext cx="1677599" cy="788040"/>
          </a:xfrm>
          <a:prstGeom prst="rect">
            <a:avLst/>
          </a:prstGeom>
          <a:noFill/>
          <a:ln>
            <a:noFill/>
          </a:ln>
        </p:spPr>
      </p:pic>
      <p:pic>
        <p:nvPicPr>
          <p:cNvPr id="14" name="Picture 13"/>
          <p:cNvPicPr>
            <a:picLocks noChangeAspect="1"/>
          </p:cNvPicPr>
          <p:nvPr/>
        </p:nvPicPr>
        <p:blipFill>
          <a:blip r:embed="rId14" cstate="print">
            <a:lum/>
            <a:alphaModFix/>
          </a:blip>
          <a:srcRect/>
          <a:stretch>
            <a:fillRect/>
          </a:stretch>
        </p:blipFill>
        <p:spPr>
          <a:xfrm>
            <a:off x="446863" y="533400"/>
            <a:ext cx="1677599" cy="519839"/>
          </a:xfrm>
          <a:prstGeom prst="rect">
            <a:avLst/>
          </a:prstGeom>
          <a:noFill/>
          <a:ln>
            <a:noFill/>
          </a:ln>
        </p:spPr>
      </p:pic>
      <p:pic>
        <p:nvPicPr>
          <p:cNvPr id="15" name="Picture 14"/>
          <p:cNvPicPr>
            <a:picLocks noChangeAspect="1"/>
          </p:cNvPicPr>
          <p:nvPr/>
        </p:nvPicPr>
        <p:blipFill>
          <a:blip r:embed="rId15" cstate="print">
            <a:lum/>
            <a:alphaModFix/>
          </a:blip>
          <a:srcRect/>
          <a:stretch>
            <a:fillRect/>
          </a:stretch>
        </p:blipFill>
        <p:spPr>
          <a:xfrm>
            <a:off x="1666620" y="73619"/>
            <a:ext cx="1677599" cy="620279"/>
          </a:xfrm>
          <a:prstGeom prst="rect">
            <a:avLst/>
          </a:prstGeom>
          <a:noFill/>
          <a:ln>
            <a:noFill/>
          </a:ln>
        </p:spPr>
      </p:pic>
      <p:pic>
        <p:nvPicPr>
          <p:cNvPr id="16" name="Picture 15"/>
          <p:cNvPicPr>
            <a:picLocks noChangeAspect="1"/>
          </p:cNvPicPr>
          <p:nvPr/>
        </p:nvPicPr>
        <p:blipFill>
          <a:blip r:embed="rId16" cstate="print">
            <a:lum/>
            <a:alphaModFix/>
          </a:blip>
          <a:srcRect/>
          <a:stretch>
            <a:fillRect/>
          </a:stretch>
        </p:blipFill>
        <p:spPr>
          <a:xfrm>
            <a:off x="2386454" y="2879715"/>
            <a:ext cx="1555559" cy="365760"/>
          </a:xfrm>
          <a:prstGeom prst="rect">
            <a:avLst/>
          </a:prstGeom>
          <a:noFill/>
          <a:ln>
            <a:noFill/>
          </a:ln>
        </p:spPr>
      </p:pic>
      <p:grpSp>
        <p:nvGrpSpPr>
          <p:cNvPr id="18" name="Group 17"/>
          <p:cNvGrpSpPr/>
          <p:nvPr/>
        </p:nvGrpSpPr>
        <p:grpSpPr>
          <a:xfrm>
            <a:off x="209743" y="116235"/>
            <a:ext cx="1549796" cy="533400"/>
            <a:chOff x="2362200" y="4648200"/>
            <a:chExt cx="1549796" cy="533400"/>
          </a:xfrm>
        </p:grpSpPr>
        <p:pic>
          <p:nvPicPr>
            <p:cNvPr id="19"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62200" y="4648200"/>
              <a:ext cx="381000" cy="381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0" name="TextBox 19"/>
            <p:cNvSpPr txBox="1"/>
            <p:nvPr/>
          </p:nvSpPr>
          <p:spPr>
            <a:xfrm>
              <a:off x="2590800" y="4719935"/>
              <a:ext cx="1321196" cy="461665"/>
            </a:xfrm>
            <a:prstGeom prst="rect">
              <a:avLst/>
            </a:prstGeom>
            <a:noFill/>
          </p:spPr>
          <p:txBody>
            <a:bodyPr wrap="none" rtlCol="0">
              <a:spAutoFit/>
            </a:bodyPr>
            <a:lstStyle/>
            <a:p>
              <a:r>
                <a:rPr lang="en-US" sz="1200" dirty="0"/>
                <a:t>#</a:t>
              </a:r>
              <a:r>
                <a:rPr lang="en-US" sz="1200" dirty="0" err="1"/>
                <a:t>StrongWorkforce</a:t>
              </a:r>
              <a:endParaRPr lang="en-US" sz="1200" dirty="0"/>
            </a:p>
            <a:p>
              <a:endParaRPr lang="en-US" sz="1200" dirty="0"/>
            </a:p>
          </p:txBody>
        </p:sp>
      </p:grpSp>
      <p:pic>
        <p:nvPicPr>
          <p:cNvPr id="23" name="Picture 22" descr="SanJoseSiliconVallyCOC.png"/>
          <p:cNvPicPr>
            <a:picLocks noChangeAspect="1"/>
          </p:cNvPicPr>
          <p:nvPr/>
        </p:nvPicPr>
        <p:blipFill>
          <a:blip r:embed="rId18" cstate="print"/>
          <a:stretch>
            <a:fillRect/>
          </a:stretch>
        </p:blipFill>
        <p:spPr>
          <a:xfrm>
            <a:off x="7411953" y="3683358"/>
            <a:ext cx="727495" cy="1074154"/>
          </a:xfrm>
          <a:prstGeom prst="rect">
            <a:avLst/>
          </a:prstGeom>
        </p:spPr>
      </p:pic>
      <p:pic>
        <p:nvPicPr>
          <p:cNvPr id="24" name="Picture 23" descr="SEIU-UHW.jpg"/>
          <p:cNvPicPr>
            <a:picLocks noChangeAspect="1"/>
          </p:cNvPicPr>
          <p:nvPr/>
        </p:nvPicPr>
        <p:blipFill>
          <a:blip r:embed="rId19" cstate="print"/>
          <a:stretch>
            <a:fillRect/>
          </a:stretch>
        </p:blipFill>
        <p:spPr>
          <a:xfrm>
            <a:off x="5409126" y="3796226"/>
            <a:ext cx="1828800" cy="939800"/>
          </a:xfrm>
          <a:prstGeom prst="rect">
            <a:avLst/>
          </a:prstGeom>
        </p:spPr>
      </p:pic>
      <p:pic>
        <p:nvPicPr>
          <p:cNvPr id="25" name="Picture 24" descr="COEON.jpg"/>
          <p:cNvPicPr>
            <a:picLocks noChangeAspect="1"/>
          </p:cNvPicPr>
          <p:nvPr/>
        </p:nvPicPr>
        <p:blipFill>
          <a:blip r:embed="rId20" cstate="print"/>
          <a:stretch>
            <a:fillRect/>
          </a:stretch>
        </p:blipFill>
        <p:spPr>
          <a:xfrm>
            <a:off x="1315970" y="4194755"/>
            <a:ext cx="2159000" cy="838200"/>
          </a:xfrm>
          <a:prstGeom prst="rect">
            <a:avLst/>
          </a:prstGeom>
        </p:spPr>
      </p:pic>
      <p:pic>
        <p:nvPicPr>
          <p:cNvPr id="26" name="Picture 25" descr="CAmaunfactureresandTechnology.jpg"/>
          <p:cNvPicPr>
            <a:picLocks noChangeAspect="1"/>
          </p:cNvPicPr>
          <p:nvPr/>
        </p:nvPicPr>
        <p:blipFill>
          <a:blip r:embed="rId21" cstate="print"/>
          <a:stretch>
            <a:fillRect/>
          </a:stretch>
        </p:blipFill>
        <p:spPr>
          <a:xfrm>
            <a:off x="209743" y="2066297"/>
            <a:ext cx="1431540" cy="1237133"/>
          </a:xfrm>
          <a:prstGeom prst="rect">
            <a:avLst/>
          </a:prstGeom>
        </p:spPr>
      </p:pic>
      <p:pic>
        <p:nvPicPr>
          <p:cNvPr id="27" name="Picture 26" descr="CAFWD.jpg"/>
          <p:cNvPicPr>
            <a:picLocks noChangeAspect="1"/>
          </p:cNvPicPr>
          <p:nvPr/>
        </p:nvPicPr>
        <p:blipFill>
          <a:blip r:embed="rId22" cstate="print"/>
          <a:stretch>
            <a:fillRect/>
          </a:stretch>
        </p:blipFill>
        <p:spPr>
          <a:xfrm>
            <a:off x="7086600" y="2649649"/>
            <a:ext cx="2057400" cy="889000"/>
          </a:xfrm>
          <a:prstGeom prst="rect">
            <a:avLst/>
          </a:prstGeom>
        </p:spPr>
      </p:pic>
      <p:pic>
        <p:nvPicPr>
          <p:cNvPr id="17" name="Picture 16"/>
          <p:cNvPicPr>
            <a:picLocks noChangeAspect="1"/>
          </p:cNvPicPr>
          <p:nvPr/>
        </p:nvPicPr>
        <p:blipFill>
          <a:blip r:embed="rId23" cstate="print">
            <a:lum/>
            <a:alphaModFix/>
          </a:blip>
          <a:srcRect/>
          <a:stretch>
            <a:fillRect/>
          </a:stretch>
        </p:blipFill>
        <p:spPr>
          <a:xfrm>
            <a:off x="6209087" y="3228733"/>
            <a:ext cx="930959" cy="209520"/>
          </a:xfrm>
          <a:prstGeom prst="rect">
            <a:avLst/>
          </a:prstGeom>
          <a:noFill/>
          <a:ln>
            <a:noFill/>
          </a:ln>
        </p:spPr>
      </p:pic>
      <p:pic>
        <p:nvPicPr>
          <p:cNvPr id="28" name="Picture 27" descr="CalChamber.jpg"/>
          <p:cNvPicPr>
            <a:picLocks noChangeAspect="1"/>
          </p:cNvPicPr>
          <p:nvPr/>
        </p:nvPicPr>
        <p:blipFill>
          <a:blip r:embed="rId24" cstate="print"/>
          <a:stretch>
            <a:fillRect/>
          </a:stretch>
        </p:blipFill>
        <p:spPr>
          <a:xfrm>
            <a:off x="6941712" y="2018405"/>
            <a:ext cx="1810913" cy="615710"/>
          </a:xfrm>
          <a:prstGeom prst="rect">
            <a:avLst/>
          </a:prstGeom>
        </p:spPr>
      </p:pic>
      <p:pic>
        <p:nvPicPr>
          <p:cNvPr id="29" name="Picture 28" descr="Chancellor's Circle_Statewide_Logo_blue_300.png"/>
          <p:cNvPicPr>
            <a:picLocks noChangeAspect="1"/>
          </p:cNvPicPr>
          <p:nvPr/>
        </p:nvPicPr>
        <p:blipFill>
          <a:blip r:embed="rId25" cstate="print"/>
          <a:stretch>
            <a:fillRect/>
          </a:stretch>
        </p:blipFill>
        <p:spPr>
          <a:xfrm>
            <a:off x="3445563" y="3453001"/>
            <a:ext cx="2056675" cy="832125"/>
          </a:xfrm>
          <a:prstGeom prst="rect">
            <a:avLst/>
          </a:prstGeom>
        </p:spPr>
      </p:pic>
      <p:pic>
        <p:nvPicPr>
          <p:cNvPr id="1026" name="Picture 2" descr="C:\Users\genz\Downloads\SCLC Logo with text (1).jpg"/>
          <p:cNvPicPr>
            <a:picLocks noChangeAspect="1" noChangeArrowheads="1"/>
          </p:cNvPicPr>
          <p:nvPr/>
        </p:nvPicPr>
        <p:blipFill>
          <a:blip r:embed="rId26" cstate="print"/>
          <a:srcRect/>
          <a:stretch>
            <a:fillRect/>
          </a:stretch>
        </p:blipFill>
        <p:spPr bwMode="auto">
          <a:xfrm>
            <a:off x="1802368" y="2188065"/>
            <a:ext cx="2248178" cy="481983"/>
          </a:xfrm>
          <a:prstGeom prst="rect">
            <a:avLst/>
          </a:prstGeom>
          <a:noFill/>
        </p:spPr>
      </p:pic>
      <p:pic>
        <p:nvPicPr>
          <p:cNvPr id="1028" name="Picture 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0841" y="4200926"/>
            <a:ext cx="592044" cy="5920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74622" y="3459032"/>
            <a:ext cx="1464314" cy="451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227942" y="4547574"/>
            <a:ext cx="834057" cy="3669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632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569" y="152400"/>
            <a:ext cx="7772400" cy="1470025"/>
          </a:xfrm>
        </p:spPr>
        <p:txBody>
          <a:bodyPr/>
          <a:lstStyle/>
          <a:p>
            <a:pPr algn="ctr"/>
            <a:r>
              <a:rPr lang="en-US" dirty="0" smtClean="0"/>
              <a:t>Welcome</a:t>
            </a:r>
            <a:endParaRPr lang="en-US" dirty="0"/>
          </a:p>
        </p:txBody>
      </p:sp>
      <p:sp>
        <p:nvSpPr>
          <p:cNvPr id="3" name="Subtitle 2"/>
          <p:cNvSpPr>
            <a:spLocks noGrp="1"/>
          </p:cNvSpPr>
          <p:nvPr>
            <p:ph type="subTitle" idx="1"/>
          </p:nvPr>
        </p:nvSpPr>
        <p:spPr>
          <a:xfrm>
            <a:off x="762000" y="1143000"/>
            <a:ext cx="6260977" cy="3810000"/>
          </a:xfrm>
        </p:spPr>
        <p:txBody>
          <a:bodyPr numCol="1">
            <a:noAutofit/>
          </a:bodyPr>
          <a:lstStyle/>
          <a:p>
            <a:pPr algn="l">
              <a:spcBef>
                <a:spcPts val="0"/>
              </a:spcBef>
              <a:spcAft>
                <a:spcPts val="1200"/>
              </a:spcAft>
            </a:pPr>
            <a:r>
              <a:rPr lang="en-US" sz="2000" b="1" dirty="0" smtClean="0"/>
              <a:t>Jeffrey </a:t>
            </a:r>
            <a:r>
              <a:rPr lang="en-US" sz="2000" b="1" dirty="0"/>
              <a:t>Mrizek</a:t>
            </a:r>
            <a:r>
              <a:rPr lang="en-US" sz="2000" dirty="0"/>
              <a:t>, </a:t>
            </a:r>
            <a:r>
              <a:rPr lang="en-US" dirty="0"/>
              <a:t/>
            </a:r>
            <a:br>
              <a:rPr lang="en-US" dirty="0"/>
            </a:br>
            <a:r>
              <a:rPr lang="en-US" sz="1600" i="1" dirty="0" smtClean="0"/>
              <a:t>Consultant, </a:t>
            </a:r>
            <a:br>
              <a:rPr lang="en-US" sz="1600" i="1" dirty="0" smtClean="0"/>
            </a:br>
            <a:r>
              <a:rPr lang="en-US" sz="1600" dirty="0" smtClean="0"/>
              <a:t>Civil Service Improvement Project</a:t>
            </a:r>
          </a:p>
          <a:p>
            <a:pPr algn="l">
              <a:spcBef>
                <a:spcPts val="0"/>
              </a:spcBef>
              <a:spcAft>
                <a:spcPts val="1200"/>
              </a:spcAft>
            </a:pPr>
            <a:r>
              <a:rPr lang="en-US" sz="2000" b="1" dirty="0" smtClean="0"/>
              <a:t>Maureen White</a:t>
            </a:r>
            <a:r>
              <a:rPr lang="en-US" sz="2000" dirty="0" smtClean="0"/>
              <a:t>, </a:t>
            </a:r>
            <a:br>
              <a:rPr lang="en-US" sz="2000" dirty="0" smtClean="0"/>
            </a:br>
            <a:r>
              <a:rPr lang="en-US" sz="1600" i="1" dirty="0" smtClean="0"/>
              <a:t>Education Consultant/Specialist, </a:t>
            </a:r>
            <a:br>
              <a:rPr lang="en-US" sz="1600" i="1" dirty="0" smtClean="0"/>
            </a:br>
            <a:r>
              <a:rPr lang="en-US" sz="1600" dirty="0" smtClean="0"/>
              <a:t>California Community College Chancellor’s Office</a:t>
            </a:r>
            <a:endParaRPr lang="en-US" sz="1600" dirty="0"/>
          </a:p>
          <a:p>
            <a:pPr algn="l">
              <a:spcBef>
                <a:spcPts val="0"/>
              </a:spcBef>
              <a:spcAft>
                <a:spcPts val="1200"/>
              </a:spcAft>
            </a:pPr>
            <a:r>
              <a:rPr lang="en-US" sz="2000" b="1" dirty="0" smtClean="0"/>
              <a:t>Rajinder Gill</a:t>
            </a:r>
            <a:r>
              <a:rPr lang="en-US" sz="2000" dirty="0" smtClean="0"/>
              <a:t>, </a:t>
            </a:r>
            <a:r>
              <a:rPr lang="en-US" dirty="0"/>
              <a:t/>
            </a:r>
            <a:br>
              <a:rPr lang="en-US" dirty="0"/>
            </a:br>
            <a:r>
              <a:rPr lang="en-US" sz="1600" i="1" dirty="0" smtClean="0"/>
              <a:t>Director,</a:t>
            </a:r>
            <a:br>
              <a:rPr lang="en-US" sz="1600" i="1" dirty="0" smtClean="0"/>
            </a:br>
            <a:r>
              <a:rPr lang="en-US" sz="1600" dirty="0" smtClean="0"/>
              <a:t>New World of Work 21</a:t>
            </a:r>
            <a:r>
              <a:rPr lang="en-US" sz="1600" baseline="30000" dirty="0" smtClean="0"/>
              <a:t>st</a:t>
            </a:r>
            <a:r>
              <a:rPr lang="en-US" sz="1600" dirty="0" smtClean="0"/>
              <a:t> Century Skills</a:t>
            </a:r>
            <a:endParaRPr lang="en-US" sz="2000" b="1" dirty="0" smtClean="0"/>
          </a:p>
          <a:p>
            <a:pPr algn="l">
              <a:spcBef>
                <a:spcPts val="0"/>
              </a:spcBef>
              <a:spcAft>
                <a:spcPts val="1200"/>
              </a:spcAft>
            </a:pPr>
            <a:r>
              <a:rPr lang="en-US" sz="2000" b="1" dirty="0" smtClean="0"/>
              <a:t>Shannon Wells</a:t>
            </a:r>
            <a:r>
              <a:rPr lang="en-US" sz="2000" dirty="0" smtClean="0"/>
              <a:t>, </a:t>
            </a:r>
            <a:br>
              <a:rPr lang="en-US" sz="2000" dirty="0" smtClean="0"/>
            </a:br>
            <a:r>
              <a:rPr lang="en-US" sz="1600" i="1" dirty="0" smtClean="0"/>
              <a:t>Capital Region Pathway Specialist</a:t>
            </a:r>
            <a:r>
              <a:rPr lang="en-US" sz="1600" dirty="0" smtClean="0"/>
              <a:t>, </a:t>
            </a:r>
            <a:br>
              <a:rPr lang="en-US" sz="1600" dirty="0" smtClean="0"/>
            </a:br>
            <a:r>
              <a:rPr lang="en-US" sz="1600" dirty="0" smtClean="0"/>
              <a:t>Foundation for California Community Colleges</a:t>
            </a:r>
          </a:p>
          <a:p>
            <a:pPr algn="l">
              <a:spcBef>
                <a:spcPts val="0"/>
              </a:spcBef>
              <a:spcAft>
                <a:spcPts val="1200"/>
              </a:spcAft>
            </a:pPr>
            <a:r>
              <a:rPr lang="en-US" sz="2000" b="1" dirty="0" smtClean="0"/>
              <a:t>Tim Aldinger</a:t>
            </a:r>
            <a:r>
              <a:rPr lang="en-US" sz="2000" dirty="0" smtClean="0"/>
              <a:t>, </a:t>
            </a:r>
            <a:br>
              <a:rPr lang="en-US" sz="2000" dirty="0" smtClean="0"/>
            </a:br>
            <a:r>
              <a:rPr lang="en-US" sz="1600" i="1" dirty="0" smtClean="0"/>
              <a:t>Director of Workforce Development Services</a:t>
            </a:r>
            <a:r>
              <a:rPr lang="en-US" sz="1600" dirty="0" smtClean="0"/>
              <a:t>, </a:t>
            </a:r>
            <a:br>
              <a:rPr lang="en-US" sz="1600" dirty="0" smtClean="0"/>
            </a:br>
            <a:r>
              <a:rPr lang="en-US" sz="1600" dirty="0" smtClean="0"/>
              <a:t>Foundation for California Community Colleges</a:t>
            </a:r>
          </a:p>
          <a:p>
            <a:pPr>
              <a:lnSpc>
                <a:spcPct val="150000"/>
              </a:lnSpc>
            </a:pPr>
            <a:endParaRPr lang="en-US" sz="2000" dirty="0"/>
          </a:p>
        </p:txBody>
      </p:sp>
    </p:spTree>
    <p:extLst>
      <p:ext uri="{BB962C8B-B14F-4D97-AF65-F5344CB8AC3E}">
        <p14:creationId xmlns:p14="http://schemas.microsoft.com/office/powerpoint/2010/main" val="406346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43200" y="3733800"/>
            <a:ext cx="3069168" cy="1905001"/>
          </a:xfrm>
          <a:prstGeom prst="rect">
            <a:avLst/>
          </a:prstGeom>
        </p:spPr>
      </p:pic>
      <p:sp>
        <p:nvSpPr>
          <p:cNvPr id="7" name="Title 6"/>
          <p:cNvSpPr>
            <a:spLocks noGrp="1"/>
          </p:cNvSpPr>
          <p:nvPr>
            <p:ph type="title"/>
          </p:nvPr>
        </p:nvSpPr>
        <p:spPr>
          <a:xfrm>
            <a:off x="457200" y="274638"/>
            <a:ext cx="8229600" cy="1143000"/>
          </a:xfrm>
        </p:spPr>
        <p:txBody>
          <a:bodyPr>
            <a:normAutofit fontScale="90000"/>
          </a:bodyPr>
          <a:lstStyle/>
          <a:p>
            <a:r>
              <a:rPr lang="en-US" dirty="0"/>
              <a:t>New World of Work</a:t>
            </a:r>
            <a:br>
              <a:rPr lang="en-US" dirty="0"/>
            </a:br>
            <a:r>
              <a:rPr lang="en-US" dirty="0"/>
              <a:t>21</a:t>
            </a:r>
            <a:r>
              <a:rPr lang="en-US" baseline="30000" dirty="0"/>
              <a:t>st</a:t>
            </a:r>
            <a:r>
              <a:rPr lang="en-US" dirty="0"/>
              <a:t> Century Skills </a:t>
            </a:r>
            <a:r>
              <a:rPr lang="en-US" dirty="0" smtClean="0"/>
              <a:t>Program</a:t>
            </a:r>
            <a:endParaRPr lang="en-US" dirty="0"/>
          </a:p>
        </p:txBody>
      </p:sp>
      <p:sp>
        <p:nvSpPr>
          <p:cNvPr id="8" name="Content Placeholder 7"/>
          <p:cNvSpPr>
            <a:spLocks noGrp="1"/>
          </p:cNvSpPr>
          <p:nvPr>
            <p:ph idx="1"/>
          </p:nvPr>
        </p:nvSpPr>
        <p:spPr/>
        <p:txBody>
          <a:bodyPr>
            <a:normAutofit/>
          </a:bodyPr>
          <a:lstStyle/>
          <a:p>
            <a:pPr>
              <a:buFont typeface="Arial"/>
              <a:buChar char="•"/>
            </a:pPr>
            <a:r>
              <a:rPr lang="en-US" sz="2000" dirty="0"/>
              <a:t>Started in 2012 through New World of Work Initiative, funded through CCCCO </a:t>
            </a:r>
          </a:p>
          <a:p>
            <a:pPr>
              <a:buFont typeface="Arial"/>
              <a:buChar char="•"/>
            </a:pPr>
            <a:r>
              <a:rPr lang="en-US" sz="2000" dirty="0"/>
              <a:t>Skills Panels, career research, and socioeconomic </a:t>
            </a:r>
            <a:r>
              <a:rPr lang="en-US" sz="2000" dirty="0" err="1"/>
              <a:t>futuring</a:t>
            </a:r>
            <a:r>
              <a:rPr lang="en-US" sz="2000" dirty="0"/>
              <a:t> informed “Top 10” necessary 21</a:t>
            </a:r>
            <a:r>
              <a:rPr lang="en-US" sz="2000" baseline="30000" dirty="0"/>
              <a:t>st</a:t>
            </a:r>
            <a:r>
              <a:rPr lang="en-US" sz="2000" dirty="0"/>
              <a:t> Century Skills list</a:t>
            </a:r>
          </a:p>
          <a:p>
            <a:pPr>
              <a:buFont typeface="Arial"/>
              <a:buChar char="•"/>
            </a:pPr>
            <a:r>
              <a:rPr lang="en-US" sz="2000" dirty="0"/>
              <a:t>Overview video:</a:t>
            </a:r>
          </a:p>
          <a:p>
            <a:pPr algn="ctr"/>
            <a:r>
              <a:rPr lang="en-US" sz="2000" dirty="0"/>
              <a:t>https://www.youtube.com/watch?v=S-Kmt4Uyutc </a:t>
            </a:r>
          </a:p>
        </p:txBody>
      </p:sp>
    </p:spTree>
    <p:extLst>
      <p:ext uri="{BB962C8B-B14F-4D97-AF65-F5344CB8AC3E}">
        <p14:creationId xmlns:p14="http://schemas.microsoft.com/office/powerpoint/2010/main" val="88026864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Pilot Project: Modules</a:t>
            </a:r>
            <a:endParaRPr lang="en-US" dirty="0"/>
          </a:p>
        </p:txBody>
      </p:sp>
      <p:sp>
        <p:nvSpPr>
          <p:cNvPr id="3" name="Content Placeholder 2"/>
          <p:cNvSpPr>
            <a:spLocks noGrp="1"/>
          </p:cNvSpPr>
          <p:nvPr>
            <p:ph sz="half" idx="1"/>
          </p:nvPr>
        </p:nvSpPr>
        <p:spPr>
          <a:xfrm>
            <a:off x="457200" y="1219200"/>
            <a:ext cx="4038600" cy="5105400"/>
          </a:xfrm>
        </p:spPr>
        <p:txBody>
          <a:bodyPr>
            <a:noAutofit/>
          </a:bodyPr>
          <a:lstStyle/>
          <a:p>
            <a:r>
              <a:rPr lang="en-US" sz="2400" dirty="0"/>
              <a:t>2 modules per </a:t>
            </a:r>
            <a:r>
              <a:rPr lang="en-US" sz="2400" dirty="0" smtClean="0"/>
              <a:t>skill, target audience 2yr/4yr college students, adult learners, &amp; current members of the workforce</a:t>
            </a:r>
          </a:p>
          <a:p>
            <a:r>
              <a:rPr lang="en-US" sz="2400" dirty="0"/>
              <a:t>Each module </a:t>
            </a:r>
            <a:r>
              <a:rPr lang="en-US" sz="2400" dirty="0" smtClean="0"/>
              <a:t>has </a:t>
            </a:r>
            <a:r>
              <a:rPr lang="en-US" sz="2400" dirty="0"/>
              <a:t>a lesson </a:t>
            </a:r>
            <a:r>
              <a:rPr lang="en-US" sz="2400" dirty="0" smtClean="0"/>
              <a:t>plan, presentation</a:t>
            </a:r>
            <a:r>
              <a:rPr lang="en-US" sz="2400" dirty="0"/>
              <a:t>, a </a:t>
            </a:r>
            <a:r>
              <a:rPr lang="en-US" sz="2400" dirty="0" smtClean="0"/>
              <a:t>“</a:t>
            </a:r>
            <a:r>
              <a:rPr lang="en-US" sz="2400" dirty="0"/>
              <a:t>what not to do” video teaser or longer video assessment, and handouts</a:t>
            </a:r>
          </a:p>
          <a:p>
            <a:r>
              <a:rPr lang="en-US" sz="2400" dirty="0"/>
              <a:t>Hosted at </a:t>
            </a:r>
            <a:r>
              <a:rPr lang="en-US" sz="2400" dirty="0" smtClean="0"/>
              <a:t>www.newworldofwork.org</a:t>
            </a:r>
            <a:r>
              <a:rPr lang="en-US" sz="2400" dirty="0" smtClean="0">
                <a:solidFill>
                  <a:schemeClr val="accent1">
                    <a:lumMod val="60000"/>
                    <a:lumOff val="40000"/>
                  </a:schemeClr>
                </a:solidFill>
              </a:rPr>
              <a:t> </a:t>
            </a:r>
            <a:endParaRPr lang="en-US" sz="2400" dirty="0"/>
          </a:p>
          <a:p>
            <a:pPr marL="0" indent="0">
              <a:buNone/>
            </a:pPr>
            <a:r>
              <a:rPr lang="en-US" sz="2400" dirty="0"/>
              <a:t> </a:t>
            </a:r>
          </a:p>
          <a:p>
            <a:pPr marL="0" indent="0">
              <a:buNone/>
            </a:pPr>
            <a:endParaRPr lang="en-US" sz="2400" dirty="0" smtClean="0"/>
          </a:p>
        </p:txBody>
      </p:sp>
      <p:sp>
        <p:nvSpPr>
          <p:cNvPr id="4" name="Content Placeholder 3"/>
          <p:cNvSpPr>
            <a:spLocks noGrp="1"/>
          </p:cNvSpPr>
          <p:nvPr>
            <p:ph sz="half" idx="2"/>
          </p:nvPr>
        </p:nvSpPr>
        <p:spPr>
          <a:xfrm>
            <a:off x="4648200" y="1371600"/>
            <a:ext cx="4038600" cy="4419600"/>
          </a:xfrm>
        </p:spPr>
        <p:txBody>
          <a:bodyPr>
            <a:normAutofit/>
          </a:bodyPr>
          <a:lstStyle/>
          <a:p>
            <a:r>
              <a:rPr lang="en-US" sz="2400" dirty="0" smtClean="0"/>
              <a:t>Modules can be used in workshops/trainings, integrated into coursework,  used to create new classes, </a:t>
            </a:r>
            <a:r>
              <a:rPr lang="en-US" sz="2400" dirty="0"/>
              <a:t>i</a:t>
            </a:r>
            <a:r>
              <a:rPr lang="en-US" sz="2400" dirty="0" smtClean="0"/>
              <a:t>deally in tandem with workplace learning</a:t>
            </a:r>
          </a:p>
          <a:p>
            <a:r>
              <a:rPr lang="en-US" sz="2400" dirty="0" smtClean="0"/>
              <a:t>Current integration across 10 partner colleges through Fall 2016 with curriculum, data collection, assessments, and digital badging</a:t>
            </a:r>
          </a:p>
        </p:txBody>
      </p:sp>
    </p:spTree>
    <p:extLst>
      <p:ext uri="{BB962C8B-B14F-4D97-AF65-F5344CB8AC3E}">
        <p14:creationId xmlns:p14="http://schemas.microsoft.com/office/powerpoint/2010/main" val="2018516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Pilot Project: Partner Colleges</a:t>
            </a:r>
            <a:endParaRPr lang="en-US" dirty="0"/>
          </a:p>
        </p:txBody>
      </p:sp>
      <p:sp>
        <p:nvSpPr>
          <p:cNvPr id="3" name="Content Placeholder 2"/>
          <p:cNvSpPr>
            <a:spLocks noGrp="1"/>
          </p:cNvSpPr>
          <p:nvPr>
            <p:ph sz="half" idx="1"/>
          </p:nvPr>
        </p:nvSpPr>
        <p:spPr>
          <a:xfrm>
            <a:off x="457200" y="1524001"/>
            <a:ext cx="4038600" cy="4267200"/>
          </a:xfrm>
        </p:spPr>
        <p:txBody>
          <a:bodyPr>
            <a:noAutofit/>
          </a:bodyPr>
          <a:lstStyle/>
          <a:p>
            <a:r>
              <a:rPr lang="en-US" sz="2200" dirty="0" smtClean="0"/>
              <a:t>From 2012-2014, curriculum tested </a:t>
            </a:r>
            <a:r>
              <a:rPr lang="en-US" sz="2200" dirty="0"/>
              <a:t>with over 200 students at </a:t>
            </a:r>
            <a:r>
              <a:rPr lang="en-US" sz="2200" dirty="0" smtClean="0"/>
              <a:t>FRC</a:t>
            </a:r>
          </a:p>
          <a:p>
            <a:r>
              <a:rPr lang="en-US" sz="2200" dirty="0" smtClean="0"/>
              <a:t>In IDRC pilot project, lessons are being integrated into coursework at 10 partner colleges across the state</a:t>
            </a:r>
          </a:p>
          <a:p>
            <a:r>
              <a:rPr lang="en-US" sz="2200" dirty="0"/>
              <a:t>Partner colleges participated in </a:t>
            </a:r>
            <a:r>
              <a:rPr lang="en-US" sz="2200" dirty="0" smtClean="0"/>
              <a:t>Summer 2015 train</a:t>
            </a:r>
            <a:r>
              <a:rPr lang="en-US" sz="2200" dirty="0"/>
              <a:t>-the-trainer </a:t>
            </a:r>
            <a:r>
              <a:rPr lang="en-US" sz="2200" dirty="0" smtClean="0"/>
              <a:t>workshop, co-facilitated with NACCE </a:t>
            </a:r>
            <a:endParaRPr lang="en-US" sz="2200" dirty="0"/>
          </a:p>
          <a:p>
            <a:pPr marL="0" indent="0">
              <a:buNone/>
            </a:pPr>
            <a:endParaRPr lang="en-US" sz="2400" dirty="0" smtClean="0"/>
          </a:p>
        </p:txBody>
      </p:sp>
      <p:sp>
        <p:nvSpPr>
          <p:cNvPr id="4" name="Content Placeholder 3"/>
          <p:cNvSpPr>
            <a:spLocks noGrp="1"/>
          </p:cNvSpPr>
          <p:nvPr>
            <p:ph sz="half" idx="2"/>
          </p:nvPr>
        </p:nvSpPr>
        <p:spPr>
          <a:xfrm>
            <a:off x="4648200" y="1676400"/>
            <a:ext cx="4038600" cy="4114800"/>
          </a:xfrm>
        </p:spPr>
        <p:txBody>
          <a:bodyPr>
            <a:normAutofit fontScale="92500" lnSpcReduction="20000"/>
          </a:bodyPr>
          <a:lstStyle/>
          <a:p>
            <a:r>
              <a:rPr lang="en-US" sz="2400" dirty="0" smtClean="0"/>
              <a:t>In the Fall </a:t>
            </a:r>
            <a:r>
              <a:rPr lang="en-US" sz="2400" dirty="0"/>
              <a:t>2015 term, over 300 students </a:t>
            </a:r>
            <a:r>
              <a:rPr lang="en-US" sz="2400" dirty="0" smtClean="0"/>
              <a:t>participated </a:t>
            </a:r>
            <a:r>
              <a:rPr lang="en-US" sz="2400" dirty="0"/>
              <a:t>in the 21</a:t>
            </a:r>
            <a:r>
              <a:rPr lang="en-US" sz="2400" baseline="30000" dirty="0"/>
              <a:t>st</a:t>
            </a:r>
            <a:r>
              <a:rPr lang="en-US" sz="2400" dirty="0"/>
              <a:t> Century Skills </a:t>
            </a:r>
            <a:r>
              <a:rPr lang="en-US" sz="2400" dirty="0" smtClean="0"/>
              <a:t>courses, </a:t>
            </a:r>
            <a:r>
              <a:rPr lang="en-US" sz="2400" dirty="0"/>
              <a:t>half of </a:t>
            </a:r>
            <a:r>
              <a:rPr lang="en-US" sz="2400" dirty="0" smtClean="0"/>
              <a:t>them in </a:t>
            </a:r>
            <a:r>
              <a:rPr lang="en-US" sz="2400" dirty="0"/>
              <a:t>workplace </a:t>
            </a:r>
            <a:r>
              <a:rPr lang="en-US" sz="2400" dirty="0" smtClean="0"/>
              <a:t>learning placements &amp; over 150 participated in workshops</a:t>
            </a:r>
            <a:endParaRPr lang="en-US" sz="2400" dirty="0"/>
          </a:p>
          <a:p>
            <a:r>
              <a:rPr lang="en-US" sz="2400" dirty="0" smtClean="0"/>
              <a:t>Courses using 21</a:t>
            </a:r>
            <a:r>
              <a:rPr lang="en-US" sz="2400" baseline="30000" dirty="0" smtClean="0"/>
              <a:t>st</a:t>
            </a:r>
            <a:r>
              <a:rPr lang="en-US" sz="2400" dirty="0" smtClean="0"/>
              <a:t> Century Skills represent a range of Industry Sectors</a:t>
            </a:r>
          </a:p>
          <a:p>
            <a:r>
              <a:rPr lang="en-US" sz="2400" dirty="0" smtClean="0"/>
              <a:t>Future funding could grow  number of colleges utilizing the skills curriculum &amp; digital badges</a:t>
            </a:r>
          </a:p>
        </p:txBody>
      </p:sp>
    </p:spTree>
    <p:extLst>
      <p:ext uri="{BB962C8B-B14F-4D97-AF65-F5344CB8AC3E}">
        <p14:creationId xmlns:p14="http://schemas.microsoft.com/office/powerpoint/2010/main" val="62896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0935"/>
            <a:ext cx="7886700" cy="719665"/>
          </a:xfrm>
        </p:spPr>
        <p:txBody>
          <a:bodyPr>
            <a:normAutofit fontScale="90000"/>
          </a:bodyPr>
          <a:lstStyle/>
          <a:p>
            <a:pPr algn="ctr"/>
            <a:r>
              <a:rPr lang="en-US" dirty="0" smtClean="0"/>
              <a:t>Partner Colleges in CA </a:t>
            </a:r>
            <a:endParaRPr lang="en-US" dirty="0"/>
          </a:p>
        </p:txBody>
      </p:sp>
      <p:sp>
        <p:nvSpPr>
          <p:cNvPr id="3" name="Content Placeholder 2"/>
          <p:cNvSpPr>
            <a:spLocks noGrp="1"/>
          </p:cNvSpPr>
          <p:nvPr>
            <p:ph sz="half" idx="1"/>
          </p:nvPr>
        </p:nvSpPr>
        <p:spPr>
          <a:xfrm>
            <a:off x="628650" y="1066800"/>
            <a:ext cx="4184650" cy="4775201"/>
          </a:xfrm>
        </p:spPr>
        <p:txBody>
          <a:bodyPr>
            <a:normAutofit/>
          </a:bodyPr>
          <a:lstStyle/>
          <a:p>
            <a:pPr marL="742950" indent="-742950">
              <a:buFont typeface="+mj-lt"/>
              <a:buAutoNum type="arabicPeriod"/>
            </a:pPr>
            <a:r>
              <a:rPr lang="en-US" sz="1800" dirty="0" smtClean="0"/>
              <a:t>Columbia </a:t>
            </a:r>
            <a:r>
              <a:rPr lang="en-US" sz="1800" dirty="0"/>
              <a:t>College</a:t>
            </a:r>
          </a:p>
          <a:p>
            <a:pPr marL="742950" indent="-742950">
              <a:buFont typeface="+mj-lt"/>
              <a:buAutoNum type="arabicPeriod"/>
            </a:pPr>
            <a:r>
              <a:rPr lang="en-US" sz="1800" dirty="0" smtClean="0"/>
              <a:t>Feather River College</a:t>
            </a:r>
            <a:endParaRPr lang="en-US" sz="1800" dirty="0"/>
          </a:p>
          <a:p>
            <a:pPr marL="742950" indent="-742950">
              <a:buFont typeface="+mj-lt"/>
              <a:buAutoNum type="arabicPeriod"/>
            </a:pPr>
            <a:r>
              <a:rPr lang="en-US" sz="1800" dirty="0"/>
              <a:t>Folsom Lake College</a:t>
            </a:r>
          </a:p>
          <a:p>
            <a:pPr marL="742950" indent="-742950">
              <a:buFont typeface="+mj-lt"/>
              <a:buAutoNum type="arabicPeriod"/>
            </a:pPr>
            <a:r>
              <a:rPr lang="en-US" sz="1800" dirty="0" err="1"/>
              <a:t>Hartnell</a:t>
            </a:r>
            <a:r>
              <a:rPr lang="en-US" sz="1800" dirty="0"/>
              <a:t> College</a:t>
            </a:r>
          </a:p>
          <a:p>
            <a:pPr marL="742950" indent="-742950">
              <a:buFont typeface="+mj-lt"/>
              <a:buAutoNum type="arabicPeriod"/>
            </a:pPr>
            <a:r>
              <a:rPr lang="en-US" sz="1800" dirty="0"/>
              <a:t>Lassen </a:t>
            </a:r>
            <a:r>
              <a:rPr lang="en-US" sz="1800" dirty="0" smtClean="0"/>
              <a:t>College</a:t>
            </a:r>
          </a:p>
          <a:p>
            <a:pPr marL="742950" indent="-742950">
              <a:buFont typeface="+mj-lt"/>
              <a:buAutoNum type="arabicPeriod"/>
            </a:pPr>
            <a:r>
              <a:rPr lang="en-US" sz="1800" dirty="0"/>
              <a:t>Santa Barbara City  College</a:t>
            </a:r>
          </a:p>
          <a:p>
            <a:pPr marL="742950" indent="-742950">
              <a:buFont typeface="+mj-lt"/>
              <a:buAutoNum type="arabicPeriod"/>
            </a:pPr>
            <a:r>
              <a:rPr lang="en-US" sz="1800" dirty="0"/>
              <a:t>Santa Rosa Junior College</a:t>
            </a:r>
          </a:p>
          <a:p>
            <a:pPr marL="742950" indent="-742950">
              <a:buFont typeface="+mj-lt"/>
              <a:buAutoNum type="arabicPeriod"/>
            </a:pPr>
            <a:r>
              <a:rPr lang="en-US" sz="1800" dirty="0"/>
              <a:t>Shasta College</a:t>
            </a:r>
          </a:p>
          <a:p>
            <a:pPr marL="742950" indent="-742950">
              <a:buFont typeface="+mj-lt"/>
              <a:buAutoNum type="arabicPeriod"/>
            </a:pPr>
            <a:r>
              <a:rPr lang="en-US" sz="1800" dirty="0"/>
              <a:t>SCBC Miramar</a:t>
            </a:r>
          </a:p>
          <a:p>
            <a:pPr marL="742950" indent="-742950">
              <a:buFont typeface="+mj-lt"/>
              <a:buAutoNum type="arabicPeriod"/>
            </a:pPr>
            <a:r>
              <a:rPr lang="en-US" sz="1800" dirty="0"/>
              <a:t>West Hills Coalinga</a:t>
            </a:r>
          </a:p>
          <a:p>
            <a:pPr marL="742950" indent="-742950">
              <a:buFont typeface="+mj-lt"/>
              <a:buAutoNum type="arabicPeriod"/>
            </a:pPr>
            <a:endParaRPr lang="en-US" sz="1800" dirty="0"/>
          </a:p>
          <a:p>
            <a:pPr marL="0" indent="0">
              <a:buNone/>
            </a:pPr>
            <a:endParaRPr lang="en-US" sz="1800" dirty="0" smtClean="0"/>
          </a:p>
          <a:p>
            <a:pPr marL="0" indent="0">
              <a:buNone/>
            </a:pPr>
            <a:endParaRPr lang="en-US" sz="1800" dirty="0"/>
          </a:p>
        </p:txBody>
      </p:sp>
      <p:sp>
        <p:nvSpPr>
          <p:cNvPr id="4" name="Content Placeholder 3"/>
          <p:cNvSpPr>
            <a:spLocks noGrp="1"/>
          </p:cNvSpPr>
          <p:nvPr>
            <p:ph sz="half" idx="2"/>
          </p:nvPr>
        </p:nvSpPr>
        <p:spPr>
          <a:xfrm>
            <a:off x="4629150" y="2302934"/>
            <a:ext cx="3886200" cy="3335867"/>
          </a:xfrm>
        </p:spPr>
        <p:txBody>
          <a:bodyPr>
            <a:normAutofit/>
          </a:bodyPr>
          <a:lstStyle/>
          <a:p>
            <a:pPr marL="0" indent="0">
              <a:buNone/>
            </a:pPr>
            <a:endParaRPr lang="en-US" dirty="0"/>
          </a:p>
          <a:p>
            <a:pPr marL="0" indent="0">
              <a:buNone/>
            </a:pPr>
            <a:endParaRPr lang="en-US" dirty="0"/>
          </a:p>
          <a:p>
            <a:pPr marL="0" indent="0">
              <a:buNone/>
            </a:pPr>
            <a:endParaRPr lang="en-US" dirty="0"/>
          </a:p>
        </p:txBody>
      </p:sp>
      <p:pic>
        <p:nvPicPr>
          <p:cNvPr id="6" name="Picture 5"/>
          <p:cNvPicPr>
            <a:picLocks noChangeAspect="1"/>
          </p:cNvPicPr>
          <p:nvPr/>
        </p:nvPicPr>
        <p:blipFill>
          <a:blip r:embed="rId2"/>
          <a:stretch>
            <a:fillRect/>
          </a:stretch>
        </p:blipFill>
        <p:spPr>
          <a:xfrm>
            <a:off x="4711701" y="1016001"/>
            <a:ext cx="3937000" cy="4775199"/>
          </a:xfrm>
          <a:prstGeom prst="rect">
            <a:avLst/>
          </a:prstGeom>
        </p:spPr>
      </p:pic>
    </p:spTree>
    <p:extLst>
      <p:ext uri="{BB962C8B-B14F-4D97-AF65-F5344CB8AC3E}">
        <p14:creationId xmlns:p14="http://schemas.microsoft.com/office/powerpoint/2010/main" val="3249806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Courses implementing 21</a:t>
            </a:r>
            <a:r>
              <a:rPr lang="en-US" baseline="30000" dirty="0" smtClean="0"/>
              <a:t>st</a:t>
            </a:r>
            <a:r>
              <a:rPr lang="en-US" dirty="0" smtClean="0"/>
              <a:t> Century Skills Curriculum</a:t>
            </a:r>
            <a:endParaRPr lang="en-US" dirty="0"/>
          </a:p>
        </p:txBody>
      </p:sp>
      <p:sp>
        <p:nvSpPr>
          <p:cNvPr id="3" name="Content Placeholder 2"/>
          <p:cNvSpPr>
            <a:spLocks noGrp="1"/>
          </p:cNvSpPr>
          <p:nvPr>
            <p:ph sz="half" idx="1"/>
          </p:nvPr>
        </p:nvSpPr>
        <p:spPr>
          <a:xfrm>
            <a:off x="457200" y="1600200"/>
            <a:ext cx="3581400" cy="4525963"/>
          </a:xfrm>
        </p:spPr>
        <p:txBody>
          <a:bodyPr>
            <a:noAutofit/>
          </a:bodyPr>
          <a:lstStyle/>
          <a:p>
            <a:r>
              <a:rPr lang="en-US" sz="1600" dirty="0" smtClean="0"/>
              <a:t>Folsom Lake College</a:t>
            </a:r>
          </a:p>
          <a:p>
            <a:pPr lvl="1"/>
            <a:r>
              <a:rPr lang="en-US" sz="1600" dirty="0" smtClean="0"/>
              <a:t>Work Experience (WEX)</a:t>
            </a:r>
          </a:p>
          <a:p>
            <a:r>
              <a:rPr lang="en-US" sz="1600" dirty="0" smtClean="0"/>
              <a:t>Feather River College</a:t>
            </a:r>
          </a:p>
          <a:p>
            <a:pPr lvl="1"/>
            <a:r>
              <a:rPr lang="en-US" sz="1600" dirty="0" smtClean="0"/>
              <a:t>Business</a:t>
            </a:r>
          </a:p>
          <a:p>
            <a:r>
              <a:rPr lang="en-US" sz="1600" dirty="0" err="1" smtClean="0"/>
              <a:t>Hartnell</a:t>
            </a:r>
            <a:endParaRPr lang="en-US" sz="1600" dirty="0" smtClean="0"/>
          </a:p>
          <a:p>
            <a:pPr lvl="1"/>
            <a:r>
              <a:rPr lang="en-US" sz="1600" dirty="0" smtClean="0"/>
              <a:t>Electrical and Electronic System</a:t>
            </a:r>
          </a:p>
          <a:p>
            <a:r>
              <a:rPr lang="en-US" sz="1600" dirty="0" smtClean="0"/>
              <a:t>Lassen</a:t>
            </a:r>
          </a:p>
          <a:p>
            <a:pPr lvl="1"/>
            <a:r>
              <a:rPr lang="en-US" sz="1600" dirty="0" smtClean="0"/>
              <a:t>Human Services</a:t>
            </a:r>
          </a:p>
          <a:p>
            <a:pPr lvl="1"/>
            <a:r>
              <a:rPr lang="en-US" sz="1600" dirty="0" smtClean="0"/>
              <a:t>Career/Employment Strategies</a:t>
            </a:r>
          </a:p>
          <a:p>
            <a:pPr lvl="1"/>
            <a:r>
              <a:rPr lang="en-US" sz="1600" dirty="0" smtClean="0"/>
              <a:t>Administration of Justice WEX</a:t>
            </a:r>
          </a:p>
          <a:p>
            <a:pPr lvl="1"/>
            <a:r>
              <a:rPr lang="en-US" sz="1600" dirty="0" smtClean="0"/>
              <a:t>Health Occupations WEX</a:t>
            </a:r>
          </a:p>
          <a:p>
            <a:pPr lvl="1"/>
            <a:r>
              <a:rPr lang="en-US" sz="1600" dirty="0" smtClean="0"/>
              <a:t>Business WEX</a:t>
            </a:r>
          </a:p>
          <a:p>
            <a:pPr lvl="1"/>
            <a:r>
              <a:rPr lang="en-US" sz="1600" dirty="0" smtClean="0"/>
              <a:t>WEX</a:t>
            </a:r>
            <a:endParaRPr lang="en-US" sz="1600" dirty="0"/>
          </a:p>
        </p:txBody>
      </p:sp>
      <p:sp>
        <p:nvSpPr>
          <p:cNvPr id="5" name="Content Placeholder 2"/>
          <p:cNvSpPr>
            <a:spLocks noGrp="1"/>
          </p:cNvSpPr>
          <p:nvPr>
            <p:ph sz="half" idx="1"/>
          </p:nvPr>
        </p:nvSpPr>
        <p:spPr>
          <a:xfrm>
            <a:off x="4419600" y="1570037"/>
            <a:ext cx="3810000" cy="4525963"/>
          </a:xfrm>
        </p:spPr>
        <p:txBody>
          <a:bodyPr>
            <a:normAutofit/>
          </a:bodyPr>
          <a:lstStyle/>
          <a:p>
            <a:r>
              <a:rPr lang="en-US" sz="1600" dirty="0" smtClean="0"/>
              <a:t>Columbia College</a:t>
            </a:r>
          </a:p>
          <a:p>
            <a:pPr marL="0" lvl="1" indent="0">
              <a:buNone/>
            </a:pPr>
            <a:r>
              <a:rPr lang="en-US" sz="1600" dirty="0" smtClean="0"/>
              <a:t>          -- Workshops </a:t>
            </a:r>
            <a:r>
              <a:rPr lang="en-US" sz="1600" dirty="0"/>
              <a:t>for </a:t>
            </a:r>
            <a:r>
              <a:rPr lang="en-US" sz="1600" dirty="0" smtClean="0"/>
              <a:t>Ag, </a:t>
            </a:r>
            <a:r>
              <a:rPr lang="en-US" sz="1600" dirty="0" err="1" smtClean="0"/>
              <a:t>Enviro</a:t>
            </a:r>
            <a:r>
              <a:rPr lang="en-US" sz="1600" dirty="0" smtClean="0"/>
              <a:t>. Tech, &amp; 	Transportation Dept. students</a:t>
            </a:r>
          </a:p>
          <a:p>
            <a:r>
              <a:rPr lang="en-US" sz="1600" dirty="0" smtClean="0"/>
              <a:t>Southern California Biotech Center at Miramar College</a:t>
            </a:r>
          </a:p>
          <a:p>
            <a:pPr lvl="1"/>
            <a:r>
              <a:rPr lang="en-US" sz="1600" dirty="0" smtClean="0"/>
              <a:t>Biotechnology</a:t>
            </a:r>
          </a:p>
          <a:p>
            <a:r>
              <a:rPr lang="en-US" sz="1600" dirty="0" smtClean="0"/>
              <a:t>Santa Barbara City College</a:t>
            </a:r>
          </a:p>
          <a:p>
            <a:pPr lvl="1"/>
            <a:r>
              <a:rPr lang="en-US" sz="1600" dirty="0" smtClean="0"/>
              <a:t>Entrepreneurship</a:t>
            </a:r>
          </a:p>
          <a:p>
            <a:r>
              <a:rPr lang="en-US" sz="1600" dirty="0" smtClean="0"/>
              <a:t>Santa Rosa Junior College</a:t>
            </a:r>
          </a:p>
          <a:p>
            <a:pPr lvl="1"/>
            <a:r>
              <a:rPr lang="en-US" sz="1600" dirty="0" smtClean="0"/>
              <a:t>Soft Skills for Business</a:t>
            </a:r>
          </a:p>
          <a:p>
            <a:r>
              <a:rPr lang="en-US" sz="1600" dirty="0" smtClean="0"/>
              <a:t>Shasta College</a:t>
            </a:r>
          </a:p>
          <a:p>
            <a:pPr lvl="1"/>
            <a:r>
              <a:rPr lang="en-US" sz="1600" dirty="0" smtClean="0"/>
              <a:t>Civic and Community Engagement</a:t>
            </a:r>
          </a:p>
          <a:p>
            <a:pPr marL="514350" indent="-457200"/>
            <a:r>
              <a:rPr lang="en-US" sz="1600" dirty="0" smtClean="0"/>
              <a:t>West Hills Coalinga</a:t>
            </a:r>
          </a:p>
          <a:p>
            <a:pPr marL="914400" lvl="1" indent="-457200"/>
            <a:r>
              <a:rPr lang="en-US" sz="1600" dirty="0" smtClean="0"/>
              <a:t>Anatomy for Nurses</a:t>
            </a:r>
          </a:p>
          <a:p>
            <a:pPr marL="457200" lvl="1" indent="0">
              <a:buNone/>
            </a:pPr>
            <a:endParaRPr lang="en-US" sz="1600" dirty="0" smtClean="0"/>
          </a:p>
          <a:p>
            <a:pPr marL="457200" lvl="1" indent="0">
              <a:buNone/>
            </a:pPr>
            <a:endParaRPr lang="en-US" sz="1600" dirty="0" smtClean="0"/>
          </a:p>
          <a:p>
            <a:pPr marL="0" indent="0">
              <a:buNone/>
            </a:pPr>
            <a:endParaRPr lang="en-US" sz="2400" dirty="0"/>
          </a:p>
        </p:txBody>
      </p:sp>
    </p:spTree>
    <p:extLst>
      <p:ext uri="{BB962C8B-B14F-4D97-AF65-F5344CB8AC3E}">
        <p14:creationId xmlns:p14="http://schemas.microsoft.com/office/powerpoint/2010/main" val="13129729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Pilot Project: Data &amp; Assessments</a:t>
            </a:r>
            <a:endParaRPr lang="en-US" dirty="0"/>
          </a:p>
        </p:txBody>
      </p:sp>
      <p:sp>
        <p:nvSpPr>
          <p:cNvPr id="3" name="Content Placeholder 2"/>
          <p:cNvSpPr>
            <a:spLocks noGrp="1"/>
          </p:cNvSpPr>
          <p:nvPr>
            <p:ph sz="half" idx="1"/>
          </p:nvPr>
        </p:nvSpPr>
        <p:spPr>
          <a:xfrm>
            <a:off x="457200" y="1600201"/>
            <a:ext cx="4038600" cy="4191000"/>
          </a:xfrm>
        </p:spPr>
        <p:txBody>
          <a:bodyPr>
            <a:noAutofit/>
          </a:bodyPr>
          <a:lstStyle/>
          <a:p>
            <a:r>
              <a:rPr lang="en-US" sz="2400" dirty="0"/>
              <a:t>Data </a:t>
            </a:r>
            <a:r>
              <a:rPr lang="en-US" sz="2400" dirty="0" smtClean="0"/>
              <a:t>tracking: students and courses utilizing </a:t>
            </a:r>
            <a:r>
              <a:rPr lang="en-US" sz="2400" dirty="0" err="1" smtClean="0"/>
              <a:t>NWoW</a:t>
            </a:r>
            <a:r>
              <a:rPr lang="en-US" sz="2400" dirty="0" smtClean="0"/>
              <a:t> 21</a:t>
            </a:r>
            <a:r>
              <a:rPr lang="en-US" sz="2400" baseline="30000" dirty="0" smtClean="0"/>
              <a:t>st</a:t>
            </a:r>
            <a:r>
              <a:rPr lang="en-US" sz="2400" dirty="0" smtClean="0"/>
              <a:t> Century Skills</a:t>
            </a:r>
          </a:p>
          <a:p>
            <a:r>
              <a:rPr lang="en-US" sz="2400" dirty="0" smtClean="0"/>
              <a:t>Assessments: </a:t>
            </a:r>
            <a:r>
              <a:rPr lang="en-US" sz="2400" dirty="0"/>
              <a:t>instructor feedback </a:t>
            </a:r>
            <a:r>
              <a:rPr lang="en-US" sz="2400" dirty="0" smtClean="0"/>
              <a:t>on lessons, student self-assessments</a:t>
            </a:r>
            <a:r>
              <a:rPr lang="en-US" sz="2400" dirty="0"/>
              <a:t>, </a:t>
            </a:r>
            <a:r>
              <a:rPr lang="en-US" sz="2400" dirty="0" smtClean="0"/>
              <a:t>&amp; employer </a:t>
            </a:r>
            <a:r>
              <a:rPr lang="en-US" sz="2400" dirty="0"/>
              <a:t>assessments of </a:t>
            </a:r>
            <a:r>
              <a:rPr lang="en-US" sz="2400" dirty="0" smtClean="0"/>
              <a:t>students to track skill growth</a:t>
            </a:r>
          </a:p>
          <a:p>
            <a:r>
              <a:rPr lang="en-US" sz="2400" dirty="0"/>
              <a:t>Assessments based on the Primary Attributes List</a:t>
            </a:r>
          </a:p>
          <a:p>
            <a:endParaRPr lang="en-US" sz="2400" dirty="0"/>
          </a:p>
          <a:p>
            <a:pPr marL="0" indent="0">
              <a:buNone/>
            </a:pPr>
            <a:endParaRPr lang="en-US" sz="2400" dirty="0" smtClean="0"/>
          </a:p>
        </p:txBody>
      </p:sp>
      <p:sp>
        <p:nvSpPr>
          <p:cNvPr id="4" name="Content Placeholder 3"/>
          <p:cNvSpPr>
            <a:spLocks noGrp="1"/>
          </p:cNvSpPr>
          <p:nvPr>
            <p:ph sz="half" idx="2"/>
          </p:nvPr>
        </p:nvSpPr>
        <p:spPr>
          <a:xfrm>
            <a:off x="4648200" y="1600200"/>
            <a:ext cx="4038600" cy="4343400"/>
          </a:xfrm>
        </p:spPr>
        <p:txBody>
          <a:bodyPr>
            <a:normAutofit/>
          </a:bodyPr>
          <a:lstStyle/>
          <a:p>
            <a:r>
              <a:rPr lang="en-US" sz="2400" dirty="0" smtClean="0"/>
              <a:t>Researched and established through collaboration with the Foundation for CA Community Colleges and the Mozilla Foundation </a:t>
            </a:r>
          </a:p>
          <a:p>
            <a:pPr marL="0" indent="0">
              <a:buNone/>
            </a:pPr>
            <a:endParaRPr lang="en-US" sz="2400" dirty="0" smtClean="0"/>
          </a:p>
          <a:p>
            <a:r>
              <a:rPr lang="en-US" sz="2400" dirty="0" smtClean="0"/>
              <a:t>MDRC National Research Group is conducting a third party review of assessments </a:t>
            </a:r>
          </a:p>
        </p:txBody>
      </p:sp>
    </p:spTree>
    <p:extLst>
      <p:ext uri="{BB962C8B-B14F-4D97-AF65-F5344CB8AC3E}">
        <p14:creationId xmlns:p14="http://schemas.microsoft.com/office/powerpoint/2010/main" val="60513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3"/>
          <p:cNvSpPr txBox="1">
            <a:spLocks/>
          </p:cNvSpPr>
          <p:nvPr/>
        </p:nvSpPr>
        <p:spPr>
          <a:xfrm>
            <a:off x="381000" y="533400"/>
            <a:ext cx="3886200" cy="50292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2800" u="sng" dirty="0" smtClean="0">
                <a:solidFill>
                  <a:schemeClr val="bg1"/>
                </a:solidFill>
              </a:rPr>
              <a:t>Pilot Project:</a:t>
            </a:r>
            <a:br>
              <a:rPr lang="en-US" sz="2800" u="sng" dirty="0" smtClean="0">
                <a:solidFill>
                  <a:schemeClr val="bg1"/>
                </a:solidFill>
              </a:rPr>
            </a:br>
            <a:r>
              <a:rPr lang="en-US" sz="2800" u="sng" dirty="0" smtClean="0">
                <a:solidFill>
                  <a:schemeClr val="bg1"/>
                </a:solidFill>
              </a:rPr>
              <a:t>Digital Badges</a:t>
            </a:r>
          </a:p>
          <a:p>
            <a:pPr marL="342900" indent="-342900">
              <a:buFont typeface="Arial"/>
              <a:buChar char="•"/>
            </a:pPr>
            <a:r>
              <a:rPr lang="en-US" sz="2000" dirty="0" err="1" smtClean="0">
                <a:solidFill>
                  <a:schemeClr val="bg1"/>
                </a:solidFill>
              </a:rPr>
              <a:t>NWoW</a:t>
            </a:r>
            <a:r>
              <a:rPr lang="en-US" sz="2000" dirty="0" smtClean="0">
                <a:solidFill>
                  <a:schemeClr val="bg1"/>
                </a:solidFill>
              </a:rPr>
              <a:t> partnering with the Foundation for California Community Colleges to create ten 21</a:t>
            </a:r>
            <a:r>
              <a:rPr lang="en-US" sz="2000" baseline="30000" dirty="0" smtClean="0">
                <a:solidFill>
                  <a:schemeClr val="bg1"/>
                </a:solidFill>
              </a:rPr>
              <a:t>st</a:t>
            </a:r>
            <a:r>
              <a:rPr lang="en-US" sz="2000" dirty="0" smtClean="0">
                <a:solidFill>
                  <a:schemeClr val="bg1"/>
                </a:solidFill>
              </a:rPr>
              <a:t> Century Skills badges</a:t>
            </a:r>
          </a:p>
          <a:p>
            <a:pPr marL="342900" indent="-342900">
              <a:buFont typeface="Arial"/>
              <a:buChar char="•"/>
            </a:pPr>
            <a:r>
              <a:rPr lang="en-US" sz="2000" dirty="0" smtClean="0">
                <a:solidFill>
                  <a:schemeClr val="bg1"/>
                </a:solidFill>
              </a:rPr>
              <a:t>Badges will be hosted through the Foundation’s LaunchPath site www.launchpath.com</a:t>
            </a:r>
          </a:p>
          <a:p>
            <a:pPr marL="342900" indent="-342900">
              <a:buFont typeface="Arial"/>
              <a:buChar char="•"/>
            </a:pPr>
            <a:r>
              <a:rPr lang="en-US" sz="2000" dirty="0" smtClean="0">
                <a:solidFill>
                  <a:schemeClr val="bg1"/>
                </a:solidFill>
              </a:rPr>
              <a:t>Digital badges will be</a:t>
            </a:r>
            <a:br>
              <a:rPr lang="en-US" sz="2000" dirty="0" smtClean="0">
                <a:solidFill>
                  <a:schemeClr val="bg1"/>
                </a:solidFill>
              </a:rPr>
            </a:br>
            <a:r>
              <a:rPr lang="en-US" sz="2000" dirty="0" smtClean="0">
                <a:solidFill>
                  <a:schemeClr val="bg1"/>
                </a:solidFill>
              </a:rPr>
              <a:t>“micro-credentials” showing verification of skills</a:t>
            </a:r>
          </a:p>
          <a:p>
            <a:pPr marL="342900" indent="-342900">
              <a:buFont typeface="Arial"/>
              <a:buChar char="•"/>
            </a:pPr>
            <a:r>
              <a:rPr lang="en-US" sz="2000" dirty="0" smtClean="0">
                <a:solidFill>
                  <a:schemeClr val="bg1"/>
                </a:solidFill>
              </a:rPr>
              <a:t>Using Mozilla Open Badge</a:t>
            </a:r>
            <a:br>
              <a:rPr lang="en-US" sz="2000" dirty="0" smtClean="0">
                <a:solidFill>
                  <a:schemeClr val="bg1"/>
                </a:solidFill>
              </a:rPr>
            </a:br>
            <a:r>
              <a:rPr lang="en-US" sz="2000" dirty="0" smtClean="0">
                <a:solidFill>
                  <a:schemeClr val="bg1"/>
                </a:solidFill>
              </a:rPr>
              <a:t>Eco-system to allow public recognition of badges on LinkedIn, FB, websites, etc.  </a:t>
            </a:r>
          </a:p>
          <a:p>
            <a:pPr marL="342900" indent="-342900">
              <a:buFont typeface="Arial"/>
              <a:buChar char="•"/>
            </a:pPr>
            <a:endParaRPr lang="en-US" sz="2400" dirty="0" smtClean="0">
              <a:solidFill>
                <a:schemeClr val="bg1"/>
              </a:solidFill>
            </a:endParaRPr>
          </a:p>
          <a:p>
            <a:endParaRPr lang="en-US" sz="2400" dirty="0" smtClean="0">
              <a:solidFill>
                <a:schemeClr val="bg1"/>
              </a:solidFill>
            </a:endParaRPr>
          </a:p>
          <a:p>
            <a:pPr marL="342900" indent="-342900">
              <a:buFont typeface="Arial"/>
              <a:buChar char="•"/>
            </a:pPr>
            <a:endParaRPr lang="en-US" sz="2400" dirty="0" smtClean="0">
              <a:solidFill>
                <a:schemeClr val="bg1"/>
              </a:solidFill>
            </a:endParaRPr>
          </a:p>
          <a:p>
            <a:endParaRPr lang="en-US" sz="2400"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26068915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533400"/>
            <a:ext cx="7620000" cy="4708981"/>
          </a:xfrm>
          <a:prstGeom prst="rect">
            <a:avLst/>
          </a:prstGeom>
        </p:spPr>
        <p:txBody>
          <a:bodyPr wrap="square">
            <a:spAutoFit/>
          </a:bodyPr>
          <a:lstStyle/>
          <a:p>
            <a:r>
              <a:rPr lang="en-US" sz="2000" u="sng" dirty="0">
                <a:solidFill>
                  <a:schemeClr val="bg1"/>
                </a:solidFill>
              </a:rPr>
              <a:t>Pilot Project: Digital Badges</a:t>
            </a:r>
          </a:p>
          <a:p>
            <a:endParaRPr lang="en-US" sz="2000" u="sng" dirty="0">
              <a:solidFill>
                <a:schemeClr val="bg1"/>
              </a:solidFill>
            </a:endParaRPr>
          </a:p>
          <a:p>
            <a:pPr marL="342900" indent="-342900">
              <a:buFont typeface="Arial"/>
              <a:buChar char="•"/>
            </a:pPr>
            <a:r>
              <a:rPr lang="en-US" sz="2000" dirty="0">
                <a:solidFill>
                  <a:schemeClr val="bg1"/>
                </a:solidFill>
              </a:rPr>
              <a:t>Assessment developer currently utilizing Badging Advisory Group feedback, input from partner groups like Mozilla &amp; IMS Global, 21</a:t>
            </a:r>
            <a:r>
              <a:rPr lang="en-US" sz="2000" baseline="30000" dirty="0">
                <a:solidFill>
                  <a:schemeClr val="bg1"/>
                </a:solidFill>
              </a:rPr>
              <a:t>st</a:t>
            </a:r>
            <a:r>
              <a:rPr lang="en-US" sz="2000" dirty="0">
                <a:solidFill>
                  <a:schemeClr val="bg1"/>
                </a:solidFill>
              </a:rPr>
              <a:t> Century Skills curriculum, and Primary Attributes List to create badging assessments</a:t>
            </a:r>
          </a:p>
          <a:p>
            <a:endParaRPr lang="en-US" sz="2000" dirty="0">
              <a:solidFill>
                <a:schemeClr val="bg1"/>
              </a:solidFill>
            </a:endParaRPr>
          </a:p>
          <a:p>
            <a:pPr marL="342900" indent="-342900">
              <a:buFont typeface="Arial"/>
              <a:buChar char="•"/>
            </a:pPr>
            <a:r>
              <a:rPr lang="en-US" sz="2000" dirty="0" smtClean="0">
                <a:solidFill>
                  <a:schemeClr val="bg1"/>
                </a:solidFill>
              </a:rPr>
              <a:t>Foundation </a:t>
            </a:r>
            <a:r>
              <a:rPr lang="en-US" sz="2000" dirty="0">
                <a:solidFill>
                  <a:schemeClr val="bg1"/>
                </a:solidFill>
              </a:rPr>
              <a:t>team will have platform built &amp; assist in leading badging training by Summer 2016</a:t>
            </a:r>
          </a:p>
          <a:p>
            <a:endParaRPr lang="en-US" sz="2000" dirty="0">
              <a:solidFill>
                <a:schemeClr val="bg1"/>
              </a:solidFill>
            </a:endParaRPr>
          </a:p>
          <a:p>
            <a:pPr marL="342900" indent="-342900">
              <a:buFont typeface="Arial"/>
              <a:buChar char="•"/>
            </a:pPr>
            <a:r>
              <a:rPr lang="en-US" sz="2000" dirty="0">
                <a:solidFill>
                  <a:schemeClr val="bg1"/>
                </a:solidFill>
              </a:rPr>
              <a:t>Badges will be tied to completion of 21</a:t>
            </a:r>
            <a:r>
              <a:rPr lang="en-US" sz="2000" baseline="30000" dirty="0">
                <a:solidFill>
                  <a:schemeClr val="bg1"/>
                </a:solidFill>
              </a:rPr>
              <a:t>st</a:t>
            </a:r>
            <a:r>
              <a:rPr lang="en-US" sz="2000" dirty="0">
                <a:solidFill>
                  <a:schemeClr val="bg1"/>
                </a:solidFill>
              </a:rPr>
              <a:t> Century Skills coursework and in part vetted by instructors</a:t>
            </a:r>
          </a:p>
          <a:p>
            <a:endParaRPr lang="en-US" sz="2000" dirty="0">
              <a:solidFill>
                <a:schemeClr val="bg1"/>
              </a:solidFill>
            </a:endParaRPr>
          </a:p>
          <a:p>
            <a:pPr marL="342900" indent="-342900">
              <a:buFont typeface="Arial"/>
              <a:buChar char="•"/>
            </a:pPr>
            <a:r>
              <a:rPr lang="en-US" sz="2000" dirty="0">
                <a:solidFill>
                  <a:schemeClr val="bg1"/>
                </a:solidFill>
              </a:rPr>
              <a:t>Modified versions of badges could be used to verify if employees have specific core skills, “pre-screening” </a:t>
            </a:r>
          </a:p>
        </p:txBody>
      </p:sp>
    </p:spTree>
    <p:extLst>
      <p:ext uri="{BB962C8B-B14F-4D97-AF65-F5344CB8AC3E}">
        <p14:creationId xmlns:p14="http://schemas.microsoft.com/office/powerpoint/2010/main" val="65067446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Foundation for California Community Colleges Services for Recruiters</a:t>
            </a:r>
            <a:endParaRPr lang="en-US" dirty="0"/>
          </a:p>
        </p:txBody>
      </p:sp>
      <p:sp>
        <p:nvSpPr>
          <p:cNvPr id="3" name="Content Placeholder 2"/>
          <p:cNvSpPr>
            <a:spLocks noGrp="1"/>
          </p:cNvSpPr>
          <p:nvPr>
            <p:ph sz="half" idx="1"/>
          </p:nvPr>
        </p:nvSpPr>
        <p:spPr>
          <a:xfrm>
            <a:off x="457200" y="1447800"/>
            <a:ext cx="8001000" cy="1981200"/>
          </a:xfrm>
        </p:spPr>
        <p:txBody>
          <a:bodyPr>
            <a:normAutofit/>
          </a:bodyPr>
          <a:lstStyle/>
          <a:p>
            <a:r>
              <a:rPr lang="en-US" dirty="0" smtClean="0"/>
              <a:t>Career Catalyst (Career Pathway)</a:t>
            </a:r>
          </a:p>
          <a:p>
            <a:pPr lvl="1"/>
            <a:r>
              <a:rPr lang="en-US" sz="2000" dirty="0" smtClean="0"/>
              <a:t>Suite of services for those seeking to hire students for jobs or paid internships. Foundation assumes liability and performs human resources and payroll functions.</a:t>
            </a:r>
          </a:p>
          <a:p>
            <a:endParaRPr lang="en-US" dirty="0" smtClean="0"/>
          </a:p>
        </p:txBody>
      </p:sp>
      <p:sp>
        <p:nvSpPr>
          <p:cNvPr id="4" name="TextBox 3"/>
          <p:cNvSpPr txBox="1"/>
          <p:nvPr/>
        </p:nvSpPr>
        <p:spPr>
          <a:xfrm>
            <a:off x="609600" y="3000613"/>
            <a:ext cx="7620000" cy="3323987"/>
          </a:xfrm>
          <a:prstGeom prst="rect">
            <a:avLst/>
          </a:prstGeom>
          <a:noFill/>
        </p:spPr>
        <p:txBody>
          <a:bodyPr wrap="square" numCol="2" rtlCol="0">
            <a:spAutoFit/>
          </a:bodyPr>
          <a:lstStyle/>
          <a:p>
            <a:r>
              <a:rPr lang="en-US" sz="1400" b="1" dirty="0" smtClean="0">
                <a:solidFill>
                  <a:schemeClr val="bg1"/>
                </a:solidFill>
              </a:rPr>
              <a:t>Participating State Agencies:</a:t>
            </a:r>
            <a:endParaRPr lang="en-US" sz="1400" b="1" dirty="0">
              <a:solidFill>
                <a:schemeClr val="bg1"/>
              </a:solidFill>
            </a:endParaRPr>
          </a:p>
          <a:p>
            <a:endParaRPr lang="en-US" sz="800" dirty="0" smtClean="0">
              <a:solidFill>
                <a:schemeClr val="bg1"/>
              </a:solidFill>
            </a:endParaRPr>
          </a:p>
          <a:p>
            <a:r>
              <a:rPr lang="en-US" sz="1400" dirty="0" smtClean="0">
                <a:solidFill>
                  <a:schemeClr val="bg1"/>
                </a:solidFill>
              </a:rPr>
              <a:t>Agricultural Labor Relations Board</a:t>
            </a:r>
          </a:p>
          <a:p>
            <a:r>
              <a:rPr lang="en-US" sz="1400" dirty="0" smtClean="0">
                <a:solidFill>
                  <a:schemeClr val="bg1"/>
                </a:solidFill>
              </a:rPr>
              <a:t>Air Resources Board</a:t>
            </a:r>
          </a:p>
          <a:p>
            <a:r>
              <a:rPr lang="en-US" sz="1400" dirty="0" smtClean="0">
                <a:solidFill>
                  <a:schemeClr val="bg1"/>
                </a:solidFill>
              </a:rPr>
              <a:t>California Department of Technology</a:t>
            </a:r>
          </a:p>
          <a:p>
            <a:r>
              <a:rPr lang="en-US" sz="1400" dirty="0" smtClean="0">
                <a:solidFill>
                  <a:schemeClr val="bg1"/>
                </a:solidFill>
              </a:rPr>
              <a:t>Department of Resources Recycling and Recovery (</a:t>
            </a:r>
            <a:r>
              <a:rPr lang="en-US" sz="1400" dirty="0" err="1" smtClean="0">
                <a:solidFill>
                  <a:schemeClr val="bg1"/>
                </a:solidFill>
              </a:rPr>
              <a:t>CalRecycle</a:t>
            </a:r>
            <a:r>
              <a:rPr lang="en-US" sz="1400" dirty="0" smtClean="0">
                <a:solidFill>
                  <a:schemeClr val="bg1"/>
                </a:solidFill>
              </a:rPr>
              <a:t>)</a:t>
            </a: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smtClean="0">
              <a:solidFill>
                <a:schemeClr val="bg1"/>
              </a:solidFill>
            </a:endParaRPr>
          </a:p>
          <a:p>
            <a:r>
              <a:rPr lang="en-US" sz="1400" dirty="0" smtClean="0">
                <a:solidFill>
                  <a:schemeClr val="bg1"/>
                </a:solidFill>
              </a:rPr>
              <a:t>California Community Colleges Chancellor’s Office</a:t>
            </a:r>
          </a:p>
          <a:p>
            <a:r>
              <a:rPr lang="en-US" sz="1400" dirty="0" smtClean="0">
                <a:solidFill>
                  <a:schemeClr val="bg1"/>
                </a:solidFill>
              </a:rPr>
              <a:t>Department of Parks and Recreation, Division of Boating and Waterways</a:t>
            </a:r>
          </a:p>
          <a:p>
            <a:r>
              <a:rPr lang="en-US" sz="1400" dirty="0" smtClean="0">
                <a:solidFill>
                  <a:schemeClr val="bg1"/>
                </a:solidFill>
              </a:rPr>
              <a:t>Governor’s Office of Emergency Services</a:t>
            </a:r>
          </a:p>
          <a:p>
            <a:endParaRPr lang="en-US" sz="1400" dirty="0" smtClean="0">
              <a:solidFill>
                <a:schemeClr val="bg1"/>
              </a:solidFill>
            </a:endParaRPr>
          </a:p>
          <a:p>
            <a:endParaRPr lang="en-US" sz="1400" dirty="0" smtClean="0">
              <a:solidFill>
                <a:schemeClr val="bg1"/>
              </a:solidFill>
            </a:endParaRPr>
          </a:p>
          <a:p>
            <a:endParaRPr lang="en-US" sz="1400" dirty="0" smtClean="0">
              <a:solidFill>
                <a:schemeClr val="bg1"/>
              </a:solidFill>
            </a:endParaRPr>
          </a:p>
          <a:p>
            <a:endParaRPr lang="en-US" sz="1400" dirty="0" smtClean="0">
              <a:solidFill>
                <a:schemeClr val="bg1"/>
              </a:solidFill>
            </a:endParaRPr>
          </a:p>
          <a:p>
            <a:endParaRPr lang="en-US" sz="1400" dirty="0" smtClean="0">
              <a:solidFill>
                <a:schemeClr val="bg1"/>
              </a:solidFill>
            </a:endParaRPr>
          </a:p>
          <a:p>
            <a:endParaRPr lang="en-US" sz="1400" dirty="0" smtClean="0">
              <a:solidFill>
                <a:schemeClr val="bg1"/>
              </a:solidFill>
            </a:endParaRPr>
          </a:p>
          <a:p>
            <a:endParaRPr lang="en-US" sz="1400" dirty="0">
              <a:solidFill>
                <a:schemeClr val="bg1"/>
              </a:solidFill>
            </a:endParaRPr>
          </a:p>
        </p:txBody>
      </p:sp>
      <p:sp>
        <p:nvSpPr>
          <p:cNvPr id="6" name="Content Placeholder 2"/>
          <p:cNvSpPr>
            <a:spLocks noGrp="1"/>
          </p:cNvSpPr>
          <p:nvPr>
            <p:ph sz="half" idx="1"/>
          </p:nvPr>
        </p:nvSpPr>
        <p:spPr>
          <a:xfrm>
            <a:off x="336331" y="4495800"/>
            <a:ext cx="8001000" cy="1981200"/>
          </a:xfrm>
        </p:spPr>
        <p:txBody>
          <a:bodyPr>
            <a:normAutofit/>
          </a:bodyPr>
          <a:lstStyle/>
          <a:p>
            <a:r>
              <a:rPr lang="en-US" dirty="0"/>
              <a:t>Public Service Rotation Program</a:t>
            </a:r>
          </a:p>
          <a:p>
            <a:pPr lvl="1"/>
            <a:r>
              <a:rPr lang="en-US" sz="2000" dirty="0"/>
              <a:t>Proposed partnership to coordinate short-term student employment in state government agencies throughout California</a:t>
            </a:r>
          </a:p>
          <a:p>
            <a:endParaRPr lang="en-US" dirty="0" smtClean="0"/>
          </a:p>
        </p:txBody>
      </p:sp>
    </p:spTree>
    <p:extLst>
      <p:ext uri="{BB962C8B-B14F-4D97-AF65-F5344CB8AC3E}">
        <p14:creationId xmlns:p14="http://schemas.microsoft.com/office/powerpoint/2010/main" val="3456430572"/>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85800" y="2895600"/>
            <a:ext cx="7620000" cy="2819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2" name="Rectangle 1"/>
          <p:cNvSpPr/>
          <p:nvPr/>
        </p:nvSpPr>
        <p:spPr>
          <a:xfrm>
            <a:off x="685800" y="1582341"/>
            <a:ext cx="7924800" cy="4093428"/>
          </a:xfrm>
          <a:prstGeom prst="rect">
            <a:avLst/>
          </a:prstGeom>
        </p:spPr>
        <p:txBody>
          <a:bodyPr wrap="square">
            <a:spAutoFit/>
          </a:bodyPr>
          <a:lstStyle/>
          <a:p>
            <a:r>
              <a:rPr lang="en-US" sz="2000" dirty="0">
                <a:solidFill>
                  <a:schemeClr val="bg1"/>
                </a:solidFill>
              </a:rPr>
              <a:t>Jeffrey Mrizek</a:t>
            </a:r>
            <a:r>
              <a:rPr lang="en-US" sz="2000" dirty="0" smtClean="0">
                <a:solidFill>
                  <a:schemeClr val="bg1"/>
                </a:solidFill>
              </a:rPr>
              <a:t>, Consultant, Civil Service Improvement Project, jeff.mrizek@calhr.ca.gov</a:t>
            </a:r>
          </a:p>
          <a:p>
            <a:endParaRPr lang="en-US" sz="2000" dirty="0">
              <a:solidFill>
                <a:schemeClr val="bg1"/>
              </a:solidFill>
            </a:endParaRPr>
          </a:p>
          <a:p>
            <a:r>
              <a:rPr lang="en-US" sz="2000" dirty="0">
                <a:solidFill>
                  <a:schemeClr val="bg1"/>
                </a:solidFill>
              </a:rPr>
              <a:t>Maureen White, </a:t>
            </a:r>
            <a:r>
              <a:rPr lang="en-US" sz="2000" dirty="0" smtClean="0">
                <a:solidFill>
                  <a:schemeClr val="bg1"/>
                </a:solidFill>
              </a:rPr>
              <a:t>Education Consultant/Specialist, California Community College Chancellor’s Office, mwhite@cccco.edu</a:t>
            </a:r>
            <a:endParaRPr lang="en-US" sz="2000" dirty="0">
              <a:solidFill>
                <a:schemeClr val="bg1"/>
              </a:solidFill>
            </a:endParaRPr>
          </a:p>
          <a:p>
            <a:endParaRPr lang="en-US" sz="2000" dirty="0" smtClean="0">
              <a:solidFill>
                <a:schemeClr val="bg1"/>
              </a:solidFill>
            </a:endParaRPr>
          </a:p>
          <a:p>
            <a:r>
              <a:rPr lang="en-US" sz="2000" dirty="0" err="1" smtClean="0">
                <a:solidFill>
                  <a:schemeClr val="bg1"/>
                </a:solidFill>
              </a:rPr>
              <a:t>Rajinder</a:t>
            </a:r>
            <a:r>
              <a:rPr lang="en-US" sz="2000" dirty="0" smtClean="0">
                <a:solidFill>
                  <a:schemeClr val="bg1"/>
                </a:solidFill>
              </a:rPr>
              <a:t> </a:t>
            </a:r>
            <a:r>
              <a:rPr lang="en-US" sz="2000" dirty="0">
                <a:solidFill>
                  <a:schemeClr val="bg1"/>
                </a:solidFill>
              </a:rPr>
              <a:t>Gill, </a:t>
            </a:r>
            <a:r>
              <a:rPr lang="en-US" sz="2000" dirty="0" smtClean="0">
                <a:solidFill>
                  <a:schemeClr val="bg1"/>
                </a:solidFill>
              </a:rPr>
              <a:t>New World of Work 21</a:t>
            </a:r>
            <a:r>
              <a:rPr lang="en-US" sz="2000" baseline="30000" dirty="0" smtClean="0">
                <a:solidFill>
                  <a:schemeClr val="bg1"/>
                </a:solidFill>
              </a:rPr>
              <a:t>st</a:t>
            </a:r>
            <a:r>
              <a:rPr lang="en-US" sz="2000" dirty="0" smtClean="0">
                <a:solidFill>
                  <a:schemeClr val="bg1"/>
                </a:solidFill>
              </a:rPr>
              <a:t> Century Skills Director, rgill@frc.edu</a:t>
            </a:r>
            <a:endParaRPr lang="en-US" sz="2000" dirty="0">
              <a:solidFill>
                <a:schemeClr val="bg1"/>
              </a:solidFill>
            </a:endParaRPr>
          </a:p>
          <a:p>
            <a:endParaRPr lang="en-US" sz="2000" dirty="0" smtClean="0">
              <a:solidFill>
                <a:schemeClr val="bg1"/>
              </a:solidFill>
            </a:endParaRPr>
          </a:p>
          <a:p>
            <a:r>
              <a:rPr lang="en-US" sz="2000" dirty="0" smtClean="0">
                <a:solidFill>
                  <a:schemeClr val="bg1"/>
                </a:solidFill>
              </a:rPr>
              <a:t>Shannon </a:t>
            </a:r>
            <a:r>
              <a:rPr lang="en-US" sz="2000" dirty="0">
                <a:solidFill>
                  <a:schemeClr val="bg1"/>
                </a:solidFill>
              </a:rPr>
              <a:t>Wells, </a:t>
            </a:r>
            <a:r>
              <a:rPr lang="en-US" sz="2000" dirty="0" smtClean="0">
                <a:solidFill>
                  <a:schemeClr val="bg1"/>
                </a:solidFill>
              </a:rPr>
              <a:t>Capital Region Pathway Specialist, Foundation for California Community Colleges, swells@foundationccc.org</a:t>
            </a:r>
            <a:endParaRPr lang="en-US" sz="2000" dirty="0">
              <a:solidFill>
                <a:schemeClr val="bg1"/>
              </a:solidFill>
            </a:endParaRPr>
          </a:p>
          <a:p>
            <a:endParaRPr lang="en-US" sz="2000" dirty="0" smtClean="0">
              <a:solidFill>
                <a:schemeClr val="bg1"/>
              </a:solidFill>
            </a:endParaRPr>
          </a:p>
          <a:p>
            <a:r>
              <a:rPr lang="en-US" sz="2000" dirty="0" smtClean="0">
                <a:solidFill>
                  <a:schemeClr val="bg1"/>
                </a:solidFill>
              </a:rPr>
              <a:t>Tim </a:t>
            </a:r>
            <a:r>
              <a:rPr lang="en-US" sz="2000" dirty="0">
                <a:solidFill>
                  <a:schemeClr val="bg1"/>
                </a:solidFill>
              </a:rPr>
              <a:t>Aldinger, </a:t>
            </a:r>
            <a:r>
              <a:rPr lang="en-US" sz="2000" dirty="0" smtClean="0">
                <a:solidFill>
                  <a:schemeClr val="bg1"/>
                </a:solidFill>
              </a:rPr>
              <a:t>Director of Workforce Development Services, Foundation for California Community Colleges, taldinger@foundationccc.org</a:t>
            </a:r>
            <a:endParaRPr lang="en-US" sz="2000" dirty="0">
              <a:solidFill>
                <a:schemeClr val="bg1"/>
              </a:solidFill>
            </a:endParaRPr>
          </a:p>
        </p:txBody>
      </p:sp>
      <p:sp>
        <p:nvSpPr>
          <p:cNvPr id="6" name="Title 5"/>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491804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85800" y="1752600"/>
            <a:ext cx="6934200" cy="4038600"/>
          </a:xfrm>
        </p:spPr>
        <p:txBody>
          <a:bodyPr>
            <a:normAutofit/>
          </a:bodyPr>
          <a:lstStyle/>
          <a:p>
            <a:pPr>
              <a:lnSpc>
                <a:spcPts val="2800"/>
              </a:lnSpc>
              <a:spcBef>
                <a:spcPts val="0"/>
              </a:spcBef>
              <a:spcAft>
                <a:spcPts val="1200"/>
              </a:spcAft>
            </a:pPr>
            <a:r>
              <a:rPr lang="en-US" sz="2400" dirty="0" smtClean="0"/>
              <a:t>Retention and Development CSI Task Force 5.7 (c) Higher Education Partnerships</a:t>
            </a:r>
          </a:p>
          <a:p>
            <a:pPr>
              <a:lnSpc>
                <a:spcPts val="2800"/>
              </a:lnSpc>
              <a:spcBef>
                <a:spcPts val="0"/>
              </a:spcBef>
              <a:spcAft>
                <a:spcPts val="1200"/>
              </a:spcAft>
            </a:pPr>
            <a:r>
              <a:rPr lang="en-US" sz="2400" dirty="0" smtClean="0"/>
              <a:t>California Community Colleges Task Force on Workforce Job Creation and a Strong Economy</a:t>
            </a:r>
          </a:p>
          <a:p>
            <a:pPr>
              <a:lnSpc>
                <a:spcPts val="2800"/>
              </a:lnSpc>
              <a:spcBef>
                <a:spcPts val="0"/>
              </a:spcBef>
              <a:spcAft>
                <a:spcPts val="1200"/>
              </a:spcAft>
            </a:pPr>
            <a:r>
              <a:rPr lang="en-US" sz="2400" dirty="0" smtClean="0"/>
              <a:t>New World of Work 21</a:t>
            </a:r>
            <a:r>
              <a:rPr lang="en-US" sz="2400" baseline="30000" dirty="0" smtClean="0"/>
              <a:t>st</a:t>
            </a:r>
            <a:r>
              <a:rPr lang="en-US" sz="2400" dirty="0" smtClean="0"/>
              <a:t> Century Skills Program</a:t>
            </a:r>
          </a:p>
          <a:p>
            <a:pPr>
              <a:lnSpc>
                <a:spcPts val="2800"/>
              </a:lnSpc>
              <a:spcBef>
                <a:spcPts val="0"/>
              </a:spcBef>
              <a:spcAft>
                <a:spcPts val="1200"/>
              </a:spcAft>
            </a:pPr>
            <a:r>
              <a:rPr lang="en-US" sz="2400" dirty="0" smtClean="0"/>
              <a:t>Foundation for California Community Colleges Services for Recruiters</a:t>
            </a:r>
          </a:p>
          <a:p>
            <a:endParaRPr lang="en-US" dirty="0" smtClean="0"/>
          </a:p>
          <a:p>
            <a:pPr marL="457200" lvl="1" indent="0">
              <a:buNone/>
            </a:pPr>
            <a:endParaRPr lang="en-US" dirty="0"/>
          </a:p>
        </p:txBody>
      </p:sp>
    </p:spTree>
    <p:extLst>
      <p:ext uri="{BB962C8B-B14F-4D97-AF65-F5344CB8AC3E}">
        <p14:creationId xmlns:p14="http://schemas.microsoft.com/office/powerpoint/2010/main" val="213577266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0"/>
            <a:ext cx="7772400" cy="1470025"/>
          </a:xfrm>
        </p:spPr>
        <p:txBody>
          <a:bodyPr>
            <a:normAutofit fontScale="90000"/>
          </a:bodyPr>
          <a:lstStyle/>
          <a:p>
            <a:r>
              <a:rPr lang="en-US" dirty="0"/>
              <a:t>Retention and Development </a:t>
            </a:r>
            <a:r>
              <a:rPr lang="en-US" dirty="0" smtClean="0"/>
              <a:t/>
            </a:r>
            <a:br>
              <a:rPr lang="en-US" dirty="0" smtClean="0"/>
            </a:br>
            <a:r>
              <a:rPr lang="en-US" dirty="0"/>
              <a:t>C</a:t>
            </a:r>
            <a:r>
              <a:rPr lang="en-US" dirty="0" smtClean="0"/>
              <a:t>SI Task Force 5.7(c) </a:t>
            </a:r>
            <a:br>
              <a:rPr lang="en-US" dirty="0" smtClean="0"/>
            </a:br>
            <a:r>
              <a:rPr lang="en-US" dirty="0" smtClean="0"/>
              <a:t>Higher Education Partnership </a:t>
            </a:r>
            <a:br>
              <a:rPr lang="en-US" dirty="0" smtClean="0"/>
            </a:br>
            <a:endParaRPr lang="en-US" dirty="0"/>
          </a:p>
        </p:txBody>
      </p:sp>
      <p:sp>
        <p:nvSpPr>
          <p:cNvPr id="3" name="Subtitle 2"/>
          <p:cNvSpPr>
            <a:spLocks noGrp="1"/>
          </p:cNvSpPr>
          <p:nvPr>
            <p:ph type="subTitle" idx="1"/>
          </p:nvPr>
        </p:nvSpPr>
        <p:spPr>
          <a:xfrm>
            <a:off x="472440" y="3581400"/>
            <a:ext cx="8229600" cy="1752600"/>
          </a:xfrm>
        </p:spPr>
        <p:txBody>
          <a:bodyPr>
            <a:normAutofit/>
          </a:bodyPr>
          <a:lstStyle/>
          <a:p>
            <a:r>
              <a:rPr lang="en-US" dirty="0" smtClean="0">
                <a:solidFill>
                  <a:schemeClr val="bg1"/>
                </a:solidFill>
              </a:rPr>
              <a:t>Enterprise Competency-based Talent Management Approach &amp;</a:t>
            </a:r>
          </a:p>
          <a:p>
            <a:r>
              <a:rPr lang="en-US" dirty="0" smtClean="0">
                <a:solidFill>
                  <a:schemeClr val="bg1"/>
                </a:solidFill>
              </a:rPr>
              <a:t>Statewide Foundational Competency Model </a:t>
            </a:r>
          </a:p>
          <a:p>
            <a:endParaRPr lang="en-US"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6532" y="0"/>
            <a:ext cx="2859660" cy="103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28008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dirty="0" smtClean="0"/>
              <a:t/>
            </a:r>
            <a:br>
              <a:rPr lang="en-US" dirty="0" smtClean="0"/>
            </a:br>
            <a:r>
              <a:rPr lang="en-US" b="1" dirty="0" smtClean="0"/>
              <a:t>CSI Team Structure</a:t>
            </a:r>
            <a:endParaRPr lang="en-US" b="1" dirty="0"/>
          </a:p>
        </p:txBody>
      </p:sp>
      <p:sp>
        <p:nvSpPr>
          <p:cNvPr id="3" name="Content Placeholder 2"/>
          <p:cNvSpPr>
            <a:spLocks noGrp="1"/>
          </p:cNvSpPr>
          <p:nvPr>
            <p:ph idx="1"/>
          </p:nvPr>
        </p:nvSpPr>
        <p:spPr>
          <a:xfrm>
            <a:off x="457200" y="990600"/>
            <a:ext cx="8229600" cy="2438400"/>
          </a:xfrm>
        </p:spPr>
        <p:txBody>
          <a:bodyPr>
            <a:noAutofit/>
          </a:bodyPr>
          <a:lstStyle/>
          <a:p>
            <a:pPr marL="0" indent="0" algn="ctr">
              <a:lnSpc>
                <a:spcPts val="2400"/>
              </a:lnSpc>
              <a:spcBef>
                <a:spcPts val="0"/>
              </a:spcBef>
              <a:spcAft>
                <a:spcPts val="1200"/>
              </a:spcAft>
              <a:buNone/>
            </a:pPr>
            <a:r>
              <a:rPr lang="en-US" sz="2400" b="1" dirty="0" smtClean="0">
                <a:solidFill>
                  <a:srgbClr val="7EA0C4"/>
                </a:solidFill>
              </a:rPr>
              <a:t>Jeff Douglas</a:t>
            </a:r>
            <a:br>
              <a:rPr lang="en-US" sz="2400" b="1" dirty="0" smtClean="0">
                <a:solidFill>
                  <a:srgbClr val="7EA0C4"/>
                </a:solidFill>
              </a:rPr>
            </a:br>
            <a:r>
              <a:rPr lang="en-US" sz="1800" i="1" dirty="0" smtClean="0">
                <a:solidFill>
                  <a:srgbClr val="7EA0C4"/>
                </a:solidFill>
              </a:rPr>
              <a:t>CSI Project Manager</a:t>
            </a:r>
          </a:p>
          <a:p>
            <a:pPr marL="0" indent="0" algn="ctr">
              <a:lnSpc>
                <a:spcPts val="2400"/>
              </a:lnSpc>
              <a:spcBef>
                <a:spcPts val="0"/>
              </a:spcBef>
              <a:spcAft>
                <a:spcPts val="1200"/>
              </a:spcAft>
              <a:buNone/>
            </a:pPr>
            <a:r>
              <a:rPr lang="en-US" sz="2400" b="1" dirty="0" smtClean="0">
                <a:solidFill>
                  <a:srgbClr val="7EA0C4"/>
                </a:solidFill>
              </a:rPr>
              <a:t>Jeffrey </a:t>
            </a:r>
            <a:r>
              <a:rPr lang="en-US" sz="2400" b="1" dirty="0" err="1" smtClean="0">
                <a:solidFill>
                  <a:srgbClr val="7EA0C4"/>
                </a:solidFill>
              </a:rPr>
              <a:t>Mrizek</a:t>
            </a:r>
            <a:r>
              <a:rPr lang="en-US" sz="2400" b="1" dirty="0" smtClean="0">
                <a:solidFill>
                  <a:srgbClr val="7EA0C4"/>
                </a:solidFill>
              </a:rPr>
              <a:t>  </a:t>
            </a:r>
            <a:r>
              <a:rPr lang="en-US" sz="2400" dirty="0">
                <a:solidFill>
                  <a:srgbClr val="7EA0C4"/>
                </a:solidFill>
              </a:rPr>
              <a:t/>
            </a:r>
            <a:br>
              <a:rPr lang="en-US" sz="2400" dirty="0">
                <a:solidFill>
                  <a:srgbClr val="7EA0C4"/>
                </a:solidFill>
              </a:rPr>
            </a:br>
            <a:r>
              <a:rPr lang="en-US" sz="1800" i="1" dirty="0" smtClean="0">
                <a:solidFill>
                  <a:srgbClr val="7EA0C4"/>
                </a:solidFill>
              </a:rPr>
              <a:t>CSI Team Lead</a:t>
            </a:r>
          </a:p>
          <a:p>
            <a:pPr marL="0" indent="0" algn="ctr">
              <a:lnSpc>
                <a:spcPts val="2400"/>
              </a:lnSpc>
              <a:spcBef>
                <a:spcPts val="0"/>
              </a:spcBef>
              <a:spcAft>
                <a:spcPts val="1200"/>
              </a:spcAft>
              <a:buNone/>
            </a:pPr>
            <a:r>
              <a:rPr lang="en-US" sz="2400" b="1" dirty="0" smtClean="0">
                <a:solidFill>
                  <a:srgbClr val="7EA0C4"/>
                </a:solidFill>
              </a:rPr>
              <a:t>Guy </a:t>
            </a:r>
            <a:r>
              <a:rPr lang="en-US" sz="2400" b="1" dirty="0" err="1" smtClean="0">
                <a:solidFill>
                  <a:srgbClr val="7EA0C4"/>
                </a:solidFill>
              </a:rPr>
              <a:t>Burghgraef</a:t>
            </a:r>
            <a:r>
              <a:rPr lang="en-US" sz="2400" b="1" dirty="0" smtClean="0">
                <a:solidFill>
                  <a:srgbClr val="7EA0C4"/>
                </a:solidFill>
              </a:rPr>
              <a:t> </a:t>
            </a:r>
            <a:br>
              <a:rPr lang="en-US" sz="2400" b="1" dirty="0" smtClean="0">
                <a:solidFill>
                  <a:srgbClr val="7EA0C4"/>
                </a:solidFill>
              </a:rPr>
            </a:br>
            <a:r>
              <a:rPr lang="en-US" sz="1800" i="1" dirty="0" err="1" smtClean="0">
                <a:solidFill>
                  <a:srgbClr val="7EA0C4"/>
                </a:solidFill>
              </a:rPr>
              <a:t>CalHR</a:t>
            </a:r>
            <a:r>
              <a:rPr lang="en-US" sz="1800" i="1" dirty="0" smtClean="0">
                <a:solidFill>
                  <a:srgbClr val="7EA0C4"/>
                </a:solidFill>
              </a:rPr>
              <a:t> Team Consultant</a:t>
            </a:r>
          </a:p>
        </p:txBody>
      </p:sp>
      <p:sp>
        <p:nvSpPr>
          <p:cNvPr id="4" name="TextBox 3"/>
          <p:cNvSpPr txBox="1"/>
          <p:nvPr/>
        </p:nvSpPr>
        <p:spPr>
          <a:xfrm>
            <a:off x="2286000" y="3581400"/>
            <a:ext cx="5410200" cy="2862322"/>
          </a:xfrm>
          <a:prstGeom prst="rect">
            <a:avLst/>
          </a:prstGeom>
          <a:noFill/>
        </p:spPr>
        <p:txBody>
          <a:bodyPr wrap="square" numCol="2" rtlCol="0">
            <a:spAutoFit/>
          </a:bodyPr>
          <a:lstStyle/>
          <a:p>
            <a:r>
              <a:rPr lang="en-US" dirty="0">
                <a:solidFill>
                  <a:srgbClr val="7EA0C4"/>
                </a:solidFill>
              </a:rPr>
              <a:t>Geoff </a:t>
            </a:r>
            <a:r>
              <a:rPr lang="en-US" dirty="0" smtClean="0">
                <a:solidFill>
                  <a:srgbClr val="7EA0C4"/>
                </a:solidFill>
              </a:rPr>
              <a:t>McLennan</a:t>
            </a:r>
          </a:p>
          <a:p>
            <a:r>
              <a:rPr lang="en-US" dirty="0" smtClean="0">
                <a:solidFill>
                  <a:srgbClr val="7EA0C4"/>
                </a:solidFill>
              </a:rPr>
              <a:t>Nathan Parker</a:t>
            </a:r>
          </a:p>
          <a:p>
            <a:r>
              <a:rPr lang="en-US" dirty="0" smtClean="0">
                <a:solidFill>
                  <a:srgbClr val="7EA0C4"/>
                </a:solidFill>
              </a:rPr>
              <a:t>Bruce Winner</a:t>
            </a:r>
          </a:p>
          <a:p>
            <a:r>
              <a:rPr lang="en-US" dirty="0" err="1" smtClean="0">
                <a:solidFill>
                  <a:srgbClr val="7EA0C4"/>
                </a:solidFill>
              </a:rPr>
              <a:t>Indria</a:t>
            </a:r>
            <a:r>
              <a:rPr lang="en-US" dirty="0" smtClean="0">
                <a:solidFill>
                  <a:srgbClr val="7EA0C4"/>
                </a:solidFill>
              </a:rPr>
              <a:t> Gillespie</a:t>
            </a:r>
          </a:p>
          <a:p>
            <a:r>
              <a:rPr lang="en-US" dirty="0" smtClean="0">
                <a:solidFill>
                  <a:srgbClr val="7EA0C4"/>
                </a:solidFill>
              </a:rPr>
              <a:t>Steve Linthicum</a:t>
            </a:r>
          </a:p>
          <a:p>
            <a:r>
              <a:rPr lang="en-US" dirty="0" smtClean="0">
                <a:solidFill>
                  <a:srgbClr val="7EA0C4"/>
                </a:solidFill>
              </a:rPr>
              <a:t>Tim Aldinger</a:t>
            </a:r>
          </a:p>
          <a:p>
            <a:r>
              <a:rPr lang="en-US" dirty="0" err="1" smtClean="0">
                <a:solidFill>
                  <a:srgbClr val="7EA0C4"/>
                </a:solidFill>
              </a:rPr>
              <a:t>Martie</a:t>
            </a:r>
            <a:r>
              <a:rPr lang="en-US" dirty="0" smtClean="0">
                <a:solidFill>
                  <a:srgbClr val="7EA0C4"/>
                </a:solidFill>
              </a:rPr>
              <a:t> Goodson</a:t>
            </a:r>
          </a:p>
          <a:p>
            <a:endParaRPr lang="en-US" dirty="0" smtClean="0">
              <a:solidFill>
                <a:srgbClr val="7EA0C4"/>
              </a:solidFill>
            </a:endParaRPr>
          </a:p>
          <a:p>
            <a:endParaRPr lang="en-US" dirty="0">
              <a:solidFill>
                <a:srgbClr val="7EA0C4"/>
              </a:solidFill>
            </a:endParaRPr>
          </a:p>
          <a:p>
            <a:endParaRPr lang="en-US" dirty="0" smtClean="0">
              <a:solidFill>
                <a:srgbClr val="7EA0C4"/>
              </a:solidFill>
            </a:endParaRPr>
          </a:p>
          <a:p>
            <a:r>
              <a:rPr lang="en-US" dirty="0" smtClean="0">
                <a:solidFill>
                  <a:srgbClr val="7EA0C4"/>
                </a:solidFill>
              </a:rPr>
              <a:t>Nancy Thompson</a:t>
            </a:r>
          </a:p>
          <a:p>
            <a:r>
              <a:rPr lang="en-US" dirty="0" smtClean="0">
                <a:solidFill>
                  <a:srgbClr val="7EA0C4"/>
                </a:solidFill>
              </a:rPr>
              <a:t>Linda Delgadillo</a:t>
            </a:r>
          </a:p>
          <a:p>
            <a:r>
              <a:rPr lang="en-US" dirty="0" smtClean="0">
                <a:solidFill>
                  <a:srgbClr val="7EA0C4"/>
                </a:solidFill>
              </a:rPr>
              <a:t>Dr</a:t>
            </a:r>
            <a:r>
              <a:rPr lang="en-US" dirty="0">
                <a:solidFill>
                  <a:srgbClr val="7EA0C4"/>
                </a:solidFill>
              </a:rPr>
              <a:t>. Jenni </a:t>
            </a:r>
            <a:r>
              <a:rPr lang="en-US" dirty="0" smtClean="0">
                <a:solidFill>
                  <a:srgbClr val="7EA0C4"/>
                </a:solidFill>
              </a:rPr>
              <a:t>Murphy</a:t>
            </a:r>
          </a:p>
          <a:p>
            <a:r>
              <a:rPr lang="en-US" dirty="0" smtClean="0">
                <a:solidFill>
                  <a:srgbClr val="7EA0C4"/>
                </a:solidFill>
              </a:rPr>
              <a:t>Dale </a:t>
            </a:r>
            <a:r>
              <a:rPr lang="en-US" dirty="0">
                <a:solidFill>
                  <a:srgbClr val="7EA0C4"/>
                </a:solidFill>
              </a:rPr>
              <a:t>van </a:t>
            </a:r>
            <a:r>
              <a:rPr lang="en-US" dirty="0" smtClean="0">
                <a:solidFill>
                  <a:srgbClr val="7EA0C4"/>
                </a:solidFill>
              </a:rPr>
              <a:t>Dam</a:t>
            </a:r>
          </a:p>
          <a:p>
            <a:r>
              <a:rPr lang="en-US" dirty="0" smtClean="0">
                <a:solidFill>
                  <a:srgbClr val="7EA0C4"/>
                </a:solidFill>
              </a:rPr>
              <a:t>Shannon Wells</a:t>
            </a:r>
          </a:p>
          <a:p>
            <a:r>
              <a:rPr lang="en-US" dirty="0" smtClean="0">
                <a:solidFill>
                  <a:srgbClr val="7EA0C4"/>
                </a:solidFill>
              </a:rPr>
              <a:t>Denise </a:t>
            </a:r>
            <a:r>
              <a:rPr lang="en-US" dirty="0">
                <a:solidFill>
                  <a:srgbClr val="7EA0C4"/>
                </a:solidFill>
              </a:rPr>
              <a:t>Brandt</a:t>
            </a:r>
          </a:p>
          <a:p>
            <a:endParaRPr lang="en-US" dirty="0">
              <a:solidFill>
                <a:srgbClr val="7EA0C4"/>
              </a:solidFill>
            </a:endParaRPr>
          </a:p>
        </p:txBody>
      </p:sp>
      <p:sp>
        <p:nvSpPr>
          <p:cNvPr id="5" name="Rectangle 4"/>
          <p:cNvSpPr/>
          <p:nvPr/>
        </p:nvSpPr>
        <p:spPr>
          <a:xfrm>
            <a:off x="3691599" y="3267418"/>
            <a:ext cx="1760802" cy="323165"/>
          </a:xfrm>
          <a:prstGeom prst="rect">
            <a:avLst/>
          </a:prstGeom>
        </p:spPr>
        <p:txBody>
          <a:bodyPr wrap="none">
            <a:spAutoFit/>
          </a:bodyPr>
          <a:lstStyle/>
          <a:p>
            <a:pPr algn="ctr">
              <a:lnSpc>
                <a:spcPts val="1800"/>
              </a:lnSpc>
              <a:spcAft>
                <a:spcPts val="1200"/>
              </a:spcAft>
            </a:pPr>
            <a:r>
              <a:rPr lang="en-US" b="1" dirty="0">
                <a:solidFill>
                  <a:schemeClr val="bg1"/>
                </a:solidFill>
              </a:rPr>
              <a:t>Team Members: </a:t>
            </a:r>
          </a:p>
        </p:txBody>
      </p:sp>
    </p:spTree>
    <p:extLst>
      <p:ext uri="{BB962C8B-B14F-4D97-AF65-F5344CB8AC3E}">
        <p14:creationId xmlns:p14="http://schemas.microsoft.com/office/powerpoint/2010/main" val="53592704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pPr marL="0" indent="0">
              <a:lnSpc>
                <a:spcPts val="2400"/>
              </a:lnSpc>
              <a:spcBef>
                <a:spcPts val="0"/>
              </a:spcBef>
              <a:spcAft>
                <a:spcPts val="1200"/>
              </a:spcAft>
              <a:buNone/>
            </a:pPr>
            <a:r>
              <a:rPr lang="en-US" sz="2400" b="1" dirty="0" smtClean="0"/>
              <a:t>Business case</a:t>
            </a:r>
            <a:r>
              <a:rPr lang="en-US" sz="2400" dirty="0" smtClean="0"/>
              <a:t>: The “Skills Drain”</a:t>
            </a:r>
          </a:p>
          <a:p>
            <a:pPr marL="0" indent="0">
              <a:lnSpc>
                <a:spcPts val="2400"/>
              </a:lnSpc>
              <a:spcBef>
                <a:spcPts val="0"/>
              </a:spcBef>
              <a:spcAft>
                <a:spcPts val="1200"/>
              </a:spcAft>
              <a:buNone/>
            </a:pPr>
            <a:r>
              <a:rPr lang="en-US" sz="2400" b="1" dirty="0" smtClean="0"/>
              <a:t>Recommendation 1</a:t>
            </a:r>
            <a:r>
              <a:rPr lang="en-US" sz="2400" dirty="0" smtClean="0"/>
              <a:t>: Adopt an enterprise Competency-Based Talent Management (CBTM) approach.</a:t>
            </a:r>
          </a:p>
          <a:p>
            <a:pPr marL="0" indent="0">
              <a:lnSpc>
                <a:spcPts val="2400"/>
              </a:lnSpc>
              <a:spcBef>
                <a:spcPts val="0"/>
              </a:spcBef>
              <a:spcAft>
                <a:spcPts val="1200"/>
              </a:spcAft>
              <a:buNone/>
            </a:pPr>
            <a:r>
              <a:rPr lang="en-US" sz="2400" b="1" dirty="0" smtClean="0"/>
              <a:t>Recommendation 2: </a:t>
            </a:r>
            <a:r>
              <a:rPr lang="en-US" sz="2400" dirty="0" smtClean="0"/>
              <a:t>Adopt New World of Work (</a:t>
            </a:r>
            <a:r>
              <a:rPr lang="en-US" sz="2400" dirty="0" err="1" smtClean="0"/>
              <a:t>NWoW</a:t>
            </a:r>
            <a:r>
              <a:rPr lang="en-US" sz="2400" dirty="0" smtClean="0"/>
              <a:t>)- 21</a:t>
            </a:r>
            <a:r>
              <a:rPr lang="en-US" sz="2400" baseline="30000" dirty="0" smtClean="0"/>
              <a:t>st</a:t>
            </a:r>
            <a:r>
              <a:rPr lang="en-US" sz="2400" dirty="0" smtClean="0"/>
              <a:t> Century Skills as the enterprise </a:t>
            </a:r>
            <a:r>
              <a:rPr lang="en-US" sz="2400" dirty="0"/>
              <a:t>f</a:t>
            </a:r>
            <a:r>
              <a:rPr lang="en-US" sz="2400" dirty="0" smtClean="0"/>
              <a:t>oundational competency model to begin the CBTM implementation.</a:t>
            </a:r>
          </a:p>
          <a:p>
            <a:pPr marL="0" indent="0">
              <a:lnSpc>
                <a:spcPts val="2400"/>
              </a:lnSpc>
              <a:spcBef>
                <a:spcPts val="0"/>
              </a:spcBef>
              <a:spcAft>
                <a:spcPts val="1200"/>
              </a:spcAft>
              <a:buNone/>
            </a:pPr>
            <a:r>
              <a:rPr lang="en-US" sz="2400" b="1" dirty="0" smtClean="0"/>
              <a:t>Next Steps: </a:t>
            </a:r>
            <a:r>
              <a:rPr lang="en-US" sz="2400" dirty="0" smtClean="0"/>
              <a:t>CSI 5.3 “Operationalizes” enterprise foundational </a:t>
            </a:r>
            <a:r>
              <a:rPr lang="en-US" sz="2400" dirty="0"/>
              <a:t>competency </a:t>
            </a:r>
            <a:r>
              <a:rPr lang="en-US" sz="2400" dirty="0" smtClean="0"/>
              <a:t>model beginning with statewide training.</a:t>
            </a:r>
            <a:endParaRPr lang="en-US" sz="2400" dirty="0"/>
          </a:p>
        </p:txBody>
      </p:sp>
    </p:spTree>
    <p:extLst>
      <p:ext uri="{BB962C8B-B14F-4D97-AF65-F5344CB8AC3E}">
        <p14:creationId xmlns:p14="http://schemas.microsoft.com/office/powerpoint/2010/main" val="304116061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62200"/>
            <a:ext cx="3810000" cy="2755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14400" y="609600"/>
            <a:ext cx="7239000" cy="707886"/>
          </a:xfrm>
          <a:prstGeom prst="rect">
            <a:avLst/>
          </a:prstGeom>
        </p:spPr>
        <p:txBody>
          <a:bodyPr wrap="square">
            <a:spAutoFit/>
          </a:bodyPr>
          <a:lstStyle/>
          <a:p>
            <a:pPr algn="ctr"/>
            <a:r>
              <a:rPr lang="en-US" sz="4000" b="1" dirty="0" smtClean="0">
                <a:solidFill>
                  <a:schemeClr val="bg1"/>
                </a:solidFill>
              </a:rPr>
              <a:t>Business Case: The “Skills Drain”</a:t>
            </a:r>
            <a:endParaRPr lang="en-US" sz="4000" b="1" dirty="0">
              <a:solidFill>
                <a:schemeClr val="bg1"/>
              </a:solidFill>
            </a:endParaRPr>
          </a:p>
        </p:txBody>
      </p:sp>
      <p:sp>
        <p:nvSpPr>
          <p:cNvPr id="2" name="TextBox 1"/>
          <p:cNvSpPr txBox="1"/>
          <p:nvPr/>
        </p:nvSpPr>
        <p:spPr>
          <a:xfrm>
            <a:off x="990600" y="2057400"/>
            <a:ext cx="3467100" cy="3831818"/>
          </a:xfrm>
          <a:prstGeom prst="rect">
            <a:avLst/>
          </a:prstGeom>
          <a:noFill/>
        </p:spPr>
        <p:txBody>
          <a:bodyPr wrap="square" rtlCol="0">
            <a:spAutoFit/>
          </a:bodyPr>
          <a:lstStyle/>
          <a:p>
            <a:pPr lvl="0">
              <a:lnSpc>
                <a:spcPts val="1800"/>
              </a:lnSpc>
              <a:spcAft>
                <a:spcPts val="1200"/>
              </a:spcAft>
            </a:pPr>
            <a:r>
              <a:rPr lang="en-US" sz="1600" b="1" dirty="0" smtClean="0">
                <a:solidFill>
                  <a:schemeClr val="bg1"/>
                </a:solidFill>
              </a:rPr>
              <a:t>PAIN POINTS:</a:t>
            </a:r>
          </a:p>
          <a:p>
            <a:pPr marL="342900" lvl="0" indent="-182880">
              <a:lnSpc>
                <a:spcPts val="1800"/>
              </a:lnSpc>
              <a:spcAft>
                <a:spcPts val="1200"/>
              </a:spcAft>
              <a:buFont typeface="Arial" pitchFamily="34" charset="0"/>
              <a:buChar char="•"/>
            </a:pPr>
            <a:r>
              <a:rPr lang="en-US" sz="1600" dirty="0" smtClean="0">
                <a:solidFill>
                  <a:schemeClr val="bg1"/>
                </a:solidFill>
              </a:rPr>
              <a:t>An </a:t>
            </a:r>
            <a:r>
              <a:rPr lang="en-US" sz="1600" dirty="0">
                <a:solidFill>
                  <a:schemeClr val="bg1"/>
                </a:solidFill>
              </a:rPr>
              <a:t>inability to clearly identify the talent needed to fill vacancies</a:t>
            </a:r>
          </a:p>
          <a:p>
            <a:pPr marL="342900" lvl="0" indent="-182880">
              <a:lnSpc>
                <a:spcPts val="1800"/>
              </a:lnSpc>
              <a:spcAft>
                <a:spcPts val="1200"/>
              </a:spcAft>
              <a:buFont typeface="Arial" pitchFamily="34" charset="0"/>
              <a:buChar char="•"/>
            </a:pPr>
            <a:r>
              <a:rPr lang="en-US" sz="1600" dirty="0">
                <a:solidFill>
                  <a:schemeClr val="bg1"/>
                </a:solidFill>
              </a:rPr>
              <a:t>Lack of data driven recruitment</a:t>
            </a:r>
          </a:p>
          <a:p>
            <a:pPr marL="342900" lvl="0" indent="-182880">
              <a:lnSpc>
                <a:spcPts val="1800"/>
              </a:lnSpc>
              <a:spcAft>
                <a:spcPts val="1200"/>
              </a:spcAft>
              <a:buFont typeface="Arial" pitchFamily="34" charset="0"/>
              <a:buChar char="•"/>
            </a:pPr>
            <a:r>
              <a:rPr lang="en-US" sz="1600" dirty="0">
                <a:solidFill>
                  <a:schemeClr val="bg1"/>
                </a:solidFill>
              </a:rPr>
              <a:t>Challenges transitioning employees </a:t>
            </a:r>
            <a:r>
              <a:rPr lang="en-US" sz="1600" dirty="0" smtClean="0">
                <a:solidFill>
                  <a:schemeClr val="bg1"/>
                </a:solidFill>
              </a:rPr>
              <a:t>between departments</a:t>
            </a:r>
            <a:endParaRPr lang="en-US" sz="1600" dirty="0">
              <a:solidFill>
                <a:schemeClr val="bg1"/>
              </a:solidFill>
            </a:endParaRPr>
          </a:p>
          <a:p>
            <a:pPr marL="342900" lvl="0" indent="-182880">
              <a:lnSpc>
                <a:spcPts val="1800"/>
              </a:lnSpc>
              <a:spcAft>
                <a:spcPts val="1200"/>
              </a:spcAft>
              <a:buFont typeface="Arial" pitchFamily="34" charset="0"/>
              <a:buChar char="•"/>
            </a:pPr>
            <a:r>
              <a:rPr lang="en-US" sz="1600" dirty="0">
                <a:solidFill>
                  <a:schemeClr val="bg1"/>
                </a:solidFill>
              </a:rPr>
              <a:t>Lack of unified employee performance accountability in the workplace</a:t>
            </a:r>
          </a:p>
          <a:p>
            <a:pPr marL="342900" lvl="0" indent="-182880">
              <a:lnSpc>
                <a:spcPts val="1800"/>
              </a:lnSpc>
              <a:spcAft>
                <a:spcPts val="1200"/>
              </a:spcAft>
              <a:buFont typeface="Arial" pitchFamily="34" charset="0"/>
              <a:buChar char="•"/>
            </a:pPr>
            <a:r>
              <a:rPr lang="en-US" sz="1600" dirty="0">
                <a:solidFill>
                  <a:schemeClr val="bg1"/>
                </a:solidFill>
              </a:rPr>
              <a:t>Reactive, delayed, and disjointed employment development solutions</a:t>
            </a:r>
          </a:p>
          <a:p>
            <a:endParaRPr lang="en-US" dirty="0">
              <a:solidFill>
                <a:schemeClr val="bg1"/>
              </a:solidFill>
            </a:endParaRPr>
          </a:p>
        </p:txBody>
      </p:sp>
    </p:spTree>
    <p:extLst>
      <p:ext uri="{BB962C8B-B14F-4D97-AF65-F5344CB8AC3E}">
        <p14:creationId xmlns:p14="http://schemas.microsoft.com/office/powerpoint/2010/main" val="59473803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2800" b="1" dirty="0" smtClean="0"/>
              <a:t>RECOMMENDATION 1:</a:t>
            </a:r>
            <a:r>
              <a:rPr lang="en-US" sz="2000" b="1" dirty="0" smtClean="0"/>
              <a:t/>
            </a:r>
            <a:br>
              <a:rPr lang="en-US" sz="2000" b="1" dirty="0" smtClean="0"/>
            </a:br>
            <a:r>
              <a:rPr lang="en-US" sz="2000" b="1" dirty="0" smtClean="0"/>
              <a:t>Adopt Enterprise Competency-based Talent Management Approach:</a:t>
            </a:r>
            <a:br>
              <a:rPr lang="en-US" sz="2000" b="1" dirty="0" smtClean="0"/>
            </a:br>
            <a:r>
              <a:rPr lang="en-US" sz="2000" b="1" dirty="0" smtClean="0"/>
              <a:t> Provides data driven decision-making to mitigate skills drain </a:t>
            </a:r>
            <a:endParaRPr lang="en-US" sz="2000" b="1" dirty="0"/>
          </a:p>
        </p:txBody>
      </p:sp>
      <p:sp>
        <p:nvSpPr>
          <p:cNvPr id="19" name="Rectangle 18"/>
          <p:cNvSpPr/>
          <p:nvPr/>
        </p:nvSpPr>
        <p:spPr>
          <a:xfrm>
            <a:off x="2286000" y="-218152"/>
            <a:ext cx="4572000" cy="7294305"/>
          </a:xfrm>
          <a:prstGeom prst="rect">
            <a:avLst/>
          </a:prstGeom>
        </p:spPr>
        <p:txBody>
          <a:bodyPr>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093" name="Picture 21"/>
          <p:cNvPicPr>
            <a:picLocks noChangeAspect="1" noChangeArrowheads="1"/>
          </p:cNvPicPr>
          <p:nvPr/>
        </p:nvPicPr>
        <p:blipFill rotWithShape="1">
          <a:blip r:embed="rId2">
            <a:extLst>
              <a:ext uri="{28A0092B-C50C-407E-A947-70E740481C1C}">
                <a14:useLocalDpi xmlns:a14="http://schemas.microsoft.com/office/drawing/2010/main" val="0"/>
              </a:ext>
            </a:extLst>
          </a:blip>
          <a:srcRect l="23700" t="23289" r="23500" b="10222"/>
          <a:stretch/>
        </p:blipFill>
        <p:spPr bwMode="auto">
          <a:xfrm>
            <a:off x="4974824" y="1926404"/>
            <a:ext cx="3766352" cy="30051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80134" y="1600200"/>
            <a:ext cx="4419600" cy="4549964"/>
          </a:xfrm>
          <a:prstGeom prst="rect">
            <a:avLst/>
          </a:prstGeom>
          <a:noFill/>
        </p:spPr>
        <p:txBody>
          <a:bodyPr wrap="square" rtlCol="0">
            <a:spAutoFit/>
          </a:bodyPr>
          <a:lstStyle/>
          <a:p>
            <a:r>
              <a:rPr lang="en-US" sz="1600" dirty="0" smtClean="0">
                <a:solidFill>
                  <a:schemeClr val="bg1"/>
                </a:solidFill>
              </a:rPr>
              <a:t>BENEFITS:</a:t>
            </a:r>
            <a:endParaRPr lang="en-US" sz="1600" dirty="0">
              <a:solidFill>
                <a:schemeClr val="bg1"/>
              </a:solidFill>
            </a:endParaRPr>
          </a:p>
          <a:p>
            <a:pPr marL="285750" indent="-182880">
              <a:lnSpc>
                <a:spcPts val="1400"/>
              </a:lnSpc>
              <a:spcAft>
                <a:spcPts val="600"/>
              </a:spcAft>
              <a:buFont typeface="Arial" pitchFamily="34" charset="0"/>
              <a:buChar char="•"/>
            </a:pPr>
            <a:r>
              <a:rPr lang="en-US" sz="1200" dirty="0">
                <a:solidFill>
                  <a:schemeClr val="bg1"/>
                </a:solidFill>
              </a:rPr>
              <a:t>Empowers the employee in their career </a:t>
            </a:r>
            <a:r>
              <a:rPr lang="en-US" sz="1200" dirty="0" smtClean="0">
                <a:solidFill>
                  <a:schemeClr val="bg1"/>
                </a:solidFill>
              </a:rPr>
              <a:t>enhancement/upward mobility/professional development</a:t>
            </a:r>
            <a:r>
              <a:rPr lang="en-US" sz="1200" dirty="0">
                <a:solidFill>
                  <a:schemeClr val="bg1"/>
                </a:solidFill>
              </a:rPr>
              <a:t>.</a:t>
            </a:r>
          </a:p>
          <a:p>
            <a:pPr marL="285750" indent="-182880">
              <a:lnSpc>
                <a:spcPts val="1400"/>
              </a:lnSpc>
              <a:spcAft>
                <a:spcPts val="600"/>
              </a:spcAft>
              <a:buFont typeface="Arial" pitchFamily="34" charset="0"/>
              <a:buChar char="•"/>
            </a:pPr>
            <a:r>
              <a:rPr lang="en-US" sz="1200" dirty="0">
                <a:solidFill>
                  <a:schemeClr val="bg1"/>
                </a:solidFill>
              </a:rPr>
              <a:t>Provides hiring managers with the ability to filter resumes and identify the HR talent for </a:t>
            </a:r>
            <a:r>
              <a:rPr lang="en-US" sz="1200" dirty="0" smtClean="0">
                <a:solidFill>
                  <a:schemeClr val="bg1"/>
                </a:solidFill>
              </a:rPr>
              <a:t>the job </a:t>
            </a:r>
            <a:r>
              <a:rPr lang="en-US" sz="1200" dirty="0">
                <a:solidFill>
                  <a:schemeClr val="bg1"/>
                </a:solidFill>
              </a:rPr>
              <a:t>and develop employees with  </a:t>
            </a:r>
            <a:r>
              <a:rPr lang="en-US" sz="1200" dirty="0" smtClean="0">
                <a:solidFill>
                  <a:schemeClr val="bg1"/>
                </a:solidFill>
              </a:rPr>
              <a:t>    a </a:t>
            </a:r>
            <a:r>
              <a:rPr lang="en-US" sz="1200" dirty="0">
                <a:solidFill>
                  <a:schemeClr val="bg1"/>
                </a:solidFill>
              </a:rPr>
              <a:t>known skill set. This makes </a:t>
            </a:r>
            <a:r>
              <a:rPr lang="en-US" sz="1200" dirty="0" smtClean="0">
                <a:solidFill>
                  <a:schemeClr val="bg1"/>
                </a:solidFill>
              </a:rPr>
              <a:t>the job transition/onboarding process </a:t>
            </a:r>
            <a:r>
              <a:rPr lang="en-US" sz="1200" dirty="0">
                <a:solidFill>
                  <a:schemeClr val="bg1"/>
                </a:solidFill>
              </a:rPr>
              <a:t>easier.</a:t>
            </a:r>
          </a:p>
          <a:p>
            <a:pPr marL="285750" indent="-182880">
              <a:lnSpc>
                <a:spcPts val="1400"/>
              </a:lnSpc>
              <a:spcAft>
                <a:spcPts val="600"/>
              </a:spcAft>
              <a:buFont typeface="Arial" pitchFamily="34" charset="0"/>
              <a:buChar char="•"/>
            </a:pPr>
            <a:r>
              <a:rPr lang="en-US" sz="1200" dirty="0">
                <a:solidFill>
                  <a:schemeClr val="bg1"/>
                </a:solidFill>
              </a:rPr>
              <a:t>Develops state employees with a set of skills they can take with them to other departments.</a:t>
            </a:r>
          </a:p>
          <a:p>
            <a:pPr marL="285750" indent="-182880">
              <a:lnSpc>
                <a:spcPts val="1400"/>
              </a:lnSpc>
              <a:spcAft>
                <a:spcPts val="600"/>
              </a:spcAft>
              <a:buFont typeface="Arial" pitchFamily="34" charset="0"/>
              <a:buChar char="•"/>
            </a:pPr>
            <a:r>
              <a:rPr lang="en-US" sz="1200" dirty="0">
                <a:solidFill>
                  <a:schemeClr val="bg1"/>
                </a:solidFill>
              </a:rPr>
              <a:t>Provides a quantifiable reportable set of competencies the person has obtained or mastered, rather than assumed mastery of skills based classification alone.</a:t>
            </a:r>
          </a:p>
          <a:p>
            <a:pPr marL="285750" indent="-182880">
              <a:lnSpc>
                <a:spcPts val="1400"/>
              </a:lnSpc>
              <a:spcAft>
                <a:spcPts val="600"/>
              </a:spcAft>
              <a:buFont typeface="Arial" pitchFamily="34" charset="0"/>
              <a:buChar char="•"/>
            </a:pPr>
            <a:r>
              <a:rPr lang="en-US" sz="1200" dirty="0">
                <a:solidFill>
                  <a:schemeClr val="bg1"/>
                </a:solidFill>
              </a:rPr>
              <a:t>Supports leaning of the project management process by allowing the enterprise </a:t>
            </a:r>
            <a:r>
              <a:rPr lang="en-US" sz="1200" dirty="0" smtClean="0">
                <a:solidFill>
                  <a:schemeClr val="bg1"/>
                </a:solidFill>
              </a:rPr>
              <a:t>to seamlessly </a:t>
            </a:r>
            <a:r>
              <a:rPr lang="en-US" sz="1200" dirty="0">
                <a:solidFill>
                  <a:schemeClr val="bg1"/>
                </a:solidFill>
              </a:rPr>
              <a:t>facilitate inter- and intra- department transfers </a:t>
            </a:r>
            <a:r>
              <a:rPr lang="en-US" sz="1200" dirty="0" smtClean="0">
                <a:solidFill>
                  <a:schemeClr val="bg1"/>
                </a:solidFill>
              </a:rPr>
              <a:t>to mitigate </a:t>
            </a:r>
            <a:r>
              <a:rPr lang="en-US" sz="1200" dirty="0">
                <a:solidFill>
                  <a:schemeClr val="bg1"/>
                </a:solidFill>
              </a:rPr>
              <a:t>talent challenges.</a:t>
            </a:r>
          </a:p>
          <a:p>
            <a:pPr marL="285750" indent="-182880">
              <a:lnSpc>
                <a:spcPts val="1400"/>
              </a:lnSpc>
              <a:spcAft>
                <a:spcPts val="600"/>
              </a:spcAft>
              <a:buFont typeface="Arial" pitchFamily="34" charset="0"/>
              <a:buChar char="•"/>
            </a:pPr>
            <a:r>
              <a:rPr lang="en-US" sz="1200" dirty="0">
                <a:solidFill>
                  <a:schemeClr val="bg1"/>
                </a:solidFill>
              </a:rPr>
              <a:t>Provides the new supervisor with the confidence that their employees are bringing a certain set of skills with them to the new job.</a:t>
            </a:r>
          </a:p>
          <a:p>
            <a:pPr marL="285750" indent="-182880">
              <a:lnSpc>
                <a:spcPts val="1400"/>
              </a:lnSpc>
              <a:spcAft>
                <a:spcPts val="600"/>
              </a:spcAft>
              <a:buFont typeface="Arial" pitchFamily="34" charset="0"/>
              <a:buChar char="•"/>
            </a:pPr>
            <a:r>
              <a:rPr lang="en-US" sz="1200" dirty="0">
                <a:solidFill>
                  <a:schemeClr val="bg1"/>
                </a:solidFill>
              </a:rPr>
              <a:t>Ensure employees transferring to a new department will be able to take a quantifiable set of skills with them.</a:t>
            </a:r>
          </a:p>
          <a:p>
            <a:endParaRPr lang="en-US" sz="1200" dirty="0">
              <a:solidFill>
                <a:schemeClr val="bg1"/>
              </a:solidFill>
            </a:endParaRPr>
          </a:p>
        </p:txBody>
      </p:sp>
    </p:spTree>
    <p:extLst>
      <p:ext uri="{BB962C8B-B14F-4D97-AF65-F5344CB8AC3E}">
        <p14:creationId xmlns:p14="http://schemas.microsoft.com/office/powerpoint/2010/main" val="31104052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b="1" dirty="0" smtClean="0"/>
              <a:t>RECOMMENDATION 2:</a:t>
            </a:r>
            <a:r>
              <a:rPr lang="en-US" sz="2000" dirty="0"/>
              <a:t/>
            </a:r>
            <a:br>
              <a:rPr lang="en-US" sz="2000" dirty="0"/>
            </a:br>
            <a:r>
              <a:rPr lang="en-US" sz="2000" dirty="0"/>
              <a:t>Adopt New World of Work (</a:t>
            </a:r>
            <a:r>
              <a:rPr lang="en-US" sz="2000" dirty="0" err="1"/>
              <a:t>NWoW</a:t>
            </a:r>
            <a:r>
              <a:rPr lang="en-US" sz="2000" dirty="0"/>
              <a:t>) Model</a:t>
            </a:r>
            <a:br>
              <a:rPr lang="en-US" sz="2000" dirty="0"/>
            </a:br>
            <a:r>
              <a:rPr lang="en-US" sz="2000" dirty="0"/>
              <a:t>21</a:t>
            </a:r>
            <a:r>
              <a:rPr lang="en-US" sz="2000" baseline="30000" dirty="0"/>
              <a:t>st</a:t>
            </a:r>
            <a:r>
              <a:rPr lang="en-US" sz="2000" dirty="0"/>
              <a:t> Century Skills as statewide foundational model</a:t>
            </a:r>
          </a:p>
        </p:txBody>
      </p:sp>
      <p:sp>
        <p:nvSpPr>
          <p:cNvPr id="3" name="Content Placeholder 2"/>
          <p:cNvSpPr>
            <a:spLocks noGrp="1"/>
          </p:cNvSpPr>
          <p:nvPr>
            <p:ph idx="1"/>
          </p:nvPr>
        </p:nvSpPr>
        <p:spPr>
          <a:xfrm>
            <a:off x="838200" y="1828800"/>
            <a:ext cx="7848600" cy="2971800"/>
          </a:xfrm>
        </p:spPr>
        <p:txBody>
          <a:bodyPr numCol="2">
            <a:normAutofit/>
          </a:bodyPr>
          <a:lstStyle/>
          <a:p>
            <a:r>
              <a:rPr lang="en-US" sz="2400" dirty="0" smtClean="0"/>
              <a:t>Adaptability</a:t>
            </a:r>
          </a:p>
          <a:p>
            <a:r>
              <a:rPr lang="en-US" sz="2400" dirty="0" smtClean="0"/>
              <a:t>Analysis/Solution Mindset</a:t>
            </a:r>
          </a:p>
          <a:p>
            <a:r>
              <a:rPr lang="en-US" sz="2400" dirty="0" smtClean="0"/>
              <a:t>Collaboration</a:t>
            </a:r>
          </a:p>
          <a:p>
            <a:r>
              <a:rPr lang="en-US" sz="2400" dirty="0" smtClean="0"/>
              <a:t>Communication</a:t>
            </a:r>
          </a:p>
          <a:p>
            <a:r>
              <a:rPr lang="en-US" sz="2400" dirty="0" smtClean="0"/>
              <a:t>Digital Fluency</a:t>
            </a:r>
          </a:p>
          <a:p>
            <a:pPr marL="0" indent="0">
              <a:buNone/>
            </a:pPr>
            <a:endParaRPr lang="en-US" sz="2400" dirty="0" smtClean="0"/>
          </a:p>
          <a:p>
            <a:r>
              <a:rPr lang="en-US" sz="2400" dirty="0" smtClean="0"/>
              <a:t>Empathy</a:t>
            </a:r>
          </a:p>
          <a:p>
            <a:r>
              <a:rPr lang="en-US" sz="2400" dirty="0" smtClean="0"/>
              <a:t>Entrepreneurial Mindset</a:t>
            </a:r>
          </a:p>
          <a:p>
            <a:r>
              <a:rPr lang="en-US" sz="2400" dirty="0" smtClean="0"/>
              <a:t>Resilience</a:t>
            </a:r>
          </a:p>
          <a:p>
            <a:r>
              <a:rPr lang="en-US" sz="2400" dirty="0" smtClean="0"/>
              <a:t>Self-Awareness</a:t>
            </a:r>
          </a:p>
          <a:p>
            <a:r>
              <a:rPr lang="en-US" sz="2400" dirty="0" smtClean="0"/>
              <a:t>Social/Diversity Awareness</a:t>
            </a:r>
            <a:endParaRPr lang="en-US" sz="2400" dirty="0"/>
          </a:p>
        </p:txBody>
      </p:sp>
    </p:spTree>
    <p:extLst>
      <p:ext uri="{BB962C8B-B14F-4D97-AF65-F5344CB8AC3E}">
        <p14:creationId xmlns:p14="http://schemas.microsoft.com/office/powerpoint/2010/main" val="174701634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alHR Miscellaneous Document" ma:contentTypeID="0x010100400B8D4CA4AE314A9EE702AC703510080051782FDDA4646B479248F8794E545C49" ma:contentTypeVersion="8" ma:contentTypeDescription="Use this content type for all other CalHR Documents." ma:contentTypeScope="" ma:versionID="7059ae432ef7e0f18b4c5e4dd27879e5">
  <xsd:schema xmlns:xsd="http://www.w3.org/2001/XMLSchema" xmlns:xs="http://www.w3.org/2001/XMLSchema" xmlns:p="http://schemas.microsoft.com/office/2006/metadata/properties" xmlns:ns1="http://schemas.microsoft.com/sharepoint/v3" xmlns:ns3="d09d1775-0ef4-463c-b37e-63d33e6c9716" targetNamespace="http://schemas.microsoft.com/office/2006/metadata/properties" ma:root="true" ma:fieldsID="894a82c531014452688f7bdcf421626f" ns1:_="" ns3:_="">
    <xsd:import namespace="http://schemas.microsoft.com/sharepoint/v3"/>
    <xsd:import namespace="d09d1775-0ef4-463c-b37e-63d33e6c9716"/>
    <xsd:element name="properties">
      <xsd:complexType>
        <xsd:sequence>
          <xsd:element name="documentManagement">
            <xsd:complexType>
              <xsd:all>
                <xsd:element ref="ns1:KpiDescription" minOccurs="0"/>
                <xsd:element ref="ns3:CHR_x0020_Unit" minOccurs="0"/>
                <xsd:element ref="ns3:Program_x003a_Program_x0020_role" minOccurs="0"/>
                <xsd:element ref="ns3:Document_x0020_Category"/>
                <xsd:element ref="ns3:_x0035_08_x0020_Accessible" minOccurs="0"/>
                <xsd:element ref="ns3:SharedWithUsers" minOccurs="0"/>
                <xsd:element ref="ns3:Remediat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8" nillable="true" ma:displayName="Description" ma:description="The description provides information about the purpose of the goal." ma:internalName="Kpi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9d1775-0ef4-463c-b37e-63d33e6c9716" elementFormDefault="qualified">
    <xsd:import namespace="http://schemas.microsoft.com/office/2006/documentManagement/types"/>
    <xsd:import namespace="http://schemas.microsoft.com/office/infopath/2007/PartnerControls"/>
    <xsd:element name="CHR_x0020_Unit" ma:index="10" nillable="true" ma:displayName="Program" ma:description="Listing of division units." ma:list="{105bd9b9-9305-4025-9c2f-d796fb1e1b3c}" ma:internalName="CHR_x0020_Unit" ma:showField="Title" ma:web="d09d1775-0ef4-463c-b37e-63d33e6c9716">
      <xsd:simpleType>
        <xsd:restriction base="dms:Lookup"/>
      </xsd:simpleType>
    </xsd:element>
    <xsd:element name="Program_x003a_Program_x0020_role" ma:index="11" nillable="true" ma:displayName="Program:Program role" ma:list="{105bd9b9-9305-4025-9c2f-d796fb1e1b3c}" ma:internalName="Program_x003A_Program_x0020_role" ma:readOnly="true" ma:showField="PublishingContactName" ma:web="d09d1775-0ef4-463c-b37e-63d33e6c9716">
      <xsd:simpleType>
        <xsd:restriction base="dms:Lookup"/>
      </xsd:simpleType>
    </xsd:element>
    <xsd:element name="Document_x0020_Category" ma:index="12" ma:displayName="Document Category" ma:list="{db8e424d-8539-43e6-90fe-630742487427}" ma:internalName="Document_x0020_Category" ma:readOnly="false" ma:showField="Title" ma:web="d09d1775-0ef4-463c-b37e-63d33e6c9716">
      <xsd:simpleType>
        <xsd:restriction base="dms:Lookup"/>
      </xsd:simpleType>
    </xsd:element>
    <xsd:element name="_x0035_08_x0020_Accessible" ma:index="13" nillable="true" ma:displayName="Is Accessible" ma:default="FALSE" ma:format="Dropdown" ma:internalName="_x0035_08_x0020_Accessible">
      <xsd:simpleType>
        <xsd:restriction base="dms:Choice">
          <xsd:enumeration value="TRUE"/>
          <xsd:enumeration value="FALSE"/>
        </xsd:restrictio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mediatedBy" ma:index="16" nillable="true" ma:displayName="RemediatedBy" ma:internalName="Remediat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9"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HR_x0020_Unit xmlns="d09d1775-0ef4-463c-b37e-63d33e6c9716">71</CHR_x0020_Unit>
    <_x0035_08_x0020_Accessible xmlns="d09d1775-0ef4-463c-b37e-63d33e6c9716">FALSE</_x0035_08_x0020_Accessible>
    <KpiDescription xmlns="http://schemas.microsoft.com/sharepoint/v3">Competencies</KpiDescription>
    <Document_x0020_Category xmlns="d09d1775-0ef4-463c-b37e-63d33e6c9716">19</Document_x0020_Category>
    <RemediatedBy xmlns="d09d1775-0ef4-463c-b37e-63d33e6c9716" xsi:nil="true"/>
  </documentManagement>
</p:properties>
</file>

<file path=customXml/itemProps1.xml><?xml version="1.0" encoding="utf-8"?>
<ds:datastoreItem xmlns:ds="http://schemas.openxmlformats.org/officeDocument/2006/customXml" ds:itemID="{2B0E5313-7CBC-4F57-9DF6-755EC6F8AF8E}"/>
</file>

<file path=customXml/itemProps2.xml><?xml version="1.0" encoding="utf-8"?>
<ds:datastoreItem xmlns:ds="http://schemas.openxmlformats.org/officeDocument/2006/customXml" ds:itemID="{C9ED2EF4-8CE3-4D51-A1F8-400175BFF3C7}"/>
</file>

<file path=customXml/itemProps3.xml><?xml version="1.0" encoding="utf-8"?>
<ds:datastoreItem xmlns:ds="http://schemas.openxmlformats.org/officeDocument/2006/customXml" ds:itemID="{004E0EE4-EFDD-4F08-AFEB-32D31142545E}"/>
</file>

<file path=docProps/app.xml><?xml version="1.0" encoding="utf-8"?>
<Properties xmlns="http://schemas.openxmlformats.org/officeDocument/2006/extended-properties" xmlns:vt="http://schemas.openxmlformats.org/officeDocument/2006/docPropsVTypes">
  <Template/>
  <TotalTime>554</TotalTime>
  <Words>1670</Words>
  <Application>Microsoft Office PowerPoint</Application>
  <PresentationFormat>On-screen Show (4:3)</PresentationFormat>
  <Paragraphs>434</Paragraphs>
  <Slides>29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 Unicode MS</vt:lpstr>
      <vt:lpstr>Arial</vt:lpstr>
      <vt:lpstr>Calibri</vt:lpstr>
      <vt:lpstr>StarSymbol</vt:lpstr>
      <vt:lpstr>Times New Roman</vt:lpstr>
      <vt:lpstr>Tw Cen MT</vt:lpstr>
      <vt:lpstr>Wingdings</vt:lpstr>
      <vt:lpstr>Office Theme</vt:lpstr>
      <vt:lpstr>Retention and Development CSI Task Force 5.7 (c) Higher Education Partnerships and  New World of Work 21st Century Skills Program</vt:lpstr>
      <vt:lpstr>Welcome</vt:lpstr>
      <vt:lpstr>Agenda</vt:lpstr>
      <vt:lpstr>Retention and Development  CSI Task Force 5.7(c)  Higher Education Partnership  </vt:lpstr>
      <vt:lpstr> CSI Team Structure</vt:lpstr>
      <vt:lpstr>Overview</vt:lpstr>
      <vt:lpstr>PowerPoint Presentation</vt:lpstr>
      <vt:lpstr>RECOMMENDATION 1: Adopt Enterprise Competency-based Talent Management Approach:  Provides data driven decision-making to mitigate skills drain </vt:lpstr>
      <vt:lpstr>RECOMMENDATION 2: Adopt New World of Work (NWoW) Model 21st Century Skills as statewide foundational model</vt:lpstr>
      <vt:lpstr>NWoW Integrated into Competency Based Talent Management Approach </vt:lpstr>
      <vt:lpstr>NEXT STEPS:  CSI 5.3 Operationalizes Foundational Model in Training first  using an “In and Up” Strategy</vt:lpstr>
      <vt:lpstr>PowerPoint Presentation</vt:lpstr>
      <vt:lpstr>PowerPoint Presentation</vt:lpstr>
      <vt:lpstr>Task Force Roll Out </vt:lpstr>
      <vt:lpstr>7 Key Recommendations</vt:lpstr>
      <vt:lpstr>7 Key Recommendations</vt:lpstr>
      <vt:lpstr>7 Key Recommendations</vt:lpstr>
      <vt:lpstr>PowerPoint Presentation</vt:lpstr>
      <vt:lpstr>PowerPoint Presentation</vt:lpstr>
      <vt:lpstr>New World of Work 21st Century Skills Program</vt:lpstr>
      <vt:lpstr>Pilot Project: Modules</vt:lpstr>
      <vt:lpstr>Pilot Project: Partner Colleges</vt:lpstr>
      <vt:lpstr>Partner Colleges in CA </vt:lpstr>
      <vt:lpstr>Courses implementing 21st Century Skills Curriculum</vt:lpstr>
      <vt:lpstr>Pilot Project: Data &amp; Assessments</vt:lpstr>
      <vt:lpstr>PowerPoint Presentation</vt:lpstr>
      <vt:lpstr>PowerPoint Presentation</vt:lpstr>
      <vt:lpstr>Foundation for California Community Colleges Services for Recruiters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of 21st Century Competencies</dc:title>
  <dc:creator>John Pastor</dc:creator>
  <cp:keywords>competencies</cp:keywords>
  <cp:lastModifiedBy>Shauna Pompei</cp:lastModifiedBy>
  <cp:revision>33</cp:revision>
  <dcterms:created xsi:type="dcterms:W3CDTF">2014-03-10T20:35:44Z</dcterms:created>
  <dcterms:modified xsi:type="dcterms:W3CDTF">2016-02-29T17:11:16Z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0x010100400B8D4CA4AE314A9EE702AC703510080051782FDDA4646B479248F8794E545C49</vt:lpwstr>
  </property>
</Properties>
</file>